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5"/>
  </p:notesMasterIdLst>
  <p:handoutMasterIdLst>
    <p:handoutMasterId r:id="rId16"/>
  </p:handoutMasterIdLst>
  <p:sldIdLst>
    <p:sldId id="270" r:id="rId2"/>
    <p:sldId id="282" r:id="rId3"/>
    <p:sldId id="285" r:id="rId4"/>
    <p:sldId id="273" r:id="rId5"/>
    <p:sldId id="278" r:id="rId6"/>
    <p:sldId id="279" r:id="rId7"/>
    <p:sldId id="283" r:id="rId8"/>
    <p:sldId id="276" r:id="rId9"/>
    <p:sldId id="281" r:id="rId10"/>
    <p:sldId id="286" r:id="rId11"/>
    <p:sldId id="287" r:id="rId12"/>
    <p:sldId id="280" r:id="rId13"/>
    <p:sldId id="284" r:id="rId14"/>
  </p:sldIdLst>
  <p:sldSz cx="12192000" cy="6858000"/>
  <p:notesSz cx="9947275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4107818-25A1-48D1-A554-1E4044C9C7FD}">
          <p14:sldIdLst>
            <p14:sldId id="270"/>
            <p14:sldId id="282"/>
            <p14:sldId id="285"/>
          </p14:sldIdLst>
        </p14:section>
        <p14:section name="Ref-Charge_G1243" id="{A5E3CCB7-C7FC-4FB3-96F3-69EA919E5273}">
          <p14:sldIdLst>
            <p14:sldId id="273"/>
            <p14:sldId id="278"/>
            <p14:sldId id="279"/>
            <p14:sldId id="283"/>
          </p14:sldIdLst>
        </p14:section>
        <p14:section name="Ref-Charge_G1331" id="{0334F9DF-AE7D-4FCF-A7B4-DF50DB16AAE6}">
          <p14:sldIdLst>
            <p14:sldId id="276"/>
            <p14:sldId id="281"/>
            <p14:sldId id="286"/>
          </p14:sldIdLst>
        </p14:section>
        <p14:section name="P3T_063" id="{C5F3E058-AC85-4077-A61C-93A210F6BF66}">
          <p14:sldIdLst>
            <p14:sldId id="287"/>
          </p14:sldIdLst>
        </p14:section>
        <p14:section name="Fragen" id="{F977D2CE-FB62-489D-9426-8E086664E533}">
          <p14:sldIdLst>
            <p14:sldId id="280"/>
            <p14:sldId id="284"/>
          </p14:sldIdLst>
        </p14:section>
        <p14:section name="Vorlagen" id="{BE08C733-A21F-416F-86EA-DF2545DCFC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of. Dr. Rolf Brendel" initials="RB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39B"/>
    <a:srgbClr val="003399"/>
    <a:srgbClr val="0033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6373" autoAdjust="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33"/>
    </p:cViewPr>
  </p:sorterViewPr>
  <p:notesViewPr>
    <p:cSldViewPr snapToGrid="0" showGuides="1">
      <p:cViewPr varScale="1">
        <p:scale>
          <a:sx n="116" d="100"/>
          <a:sy n="116" d="100"/>
        </p:scale>
        <p:origin x="2088" y="90"/>
      </p:cViewPr>
      <p:guideLst>
        <p:guide orient="horz" pos="2160"/>
        <p:guide pos="3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G1243_Z2\2021_10_28\exptime\Auswertung%20Exposure%20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Voltage%20Overvi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243\Voltage%20Overvie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331\G1331_Voltage_Sig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.oberroehrmann\Documents\Messdaten\Ref%20Charge%20nach%20PL\G1331\G1331_Voltage_Sig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'Summiertes Signal'!$A$1:$B$1</c:f>
              <c:strCache>
                <c:ptCount val="1"/>
                <c:pt idx="0">
                  <c:v>1.6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'Summiertes Signal'!$A$3:$A$24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Signal'!$B$3:$B$24</c:f>
              <c:numCache>
                <c:formatCode>0.00E+00</c:formatCode>
                <c:ptCount val="22"/>
                <c:pt idx="0">
                  <c:v>74040000000</c:v>
                </c:pt>
                <c:pt idx="1">
                  <c:v>896700000</c:v>
                </c:pt>
                <c:pt idx="2">
                  <c:v>431300000</c:v>
                </c:pt>
                <c:pt idx="3">
                  <c:v>301200000</c:v>
                </c:pt>
                <c:pt idx="4">
                  <c:v>242600000</c:v>
                </c:pt>
                <c:pt idx="5">
                  <c:v>202700000</c:v>
                </c:pt>
                <c:pt idx="6">
                  <c:v>175100000</c:v>
                </c:pt>
                <c:pt idx="7">
                  <c:v>154300000</c:v>
                </c:pt>
                <c:pt idx="8">
                  <c:v>139800000</c:v>
                </c:pt>
                <c:pt idx="9">
                  <c:v>128700000</c:v>
                </c:pt>
                <c:pt idx="10">
                  <c:v>120300000</c:v>
                </c:pt>
                <c:pt idx="11">
                  <c:v>113800000</c:v>
                </c:pt>
                <c:pt idx="12">
                  <c:v>108100000</c:v>
                </c:pt>
                <c:pt idx="13">
                  <c:v>102800000</c:v>
                </c:pt>
                <c:pt idx="14">
                  <c:v>98120000</c:v>
                </c:pt>
                <c:pt idx="15">
                  <c:v>93560000</c:v>
                </c:pt>
                <c:pt idx="16">
                  <c:v>89350000</c:v>
                </c:pt>
                <c:pt idx="17">
                  <c:v>85320000</c:v>
                </c:pt>
                <c:pt idx="18">
                  <c:v>81600000</c:v>
                </c:pt>
                <c:pt idx="19">
                  <c:v>78130000</c:v>
                </c:pt>
                <c:pt idx="20">
                  <c:v>74900000</c:v>
                </c:pt>
                <c:pt idx="21">
                  <c:v>71880000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E2-4BE3-B096-F3A6894D9885}"/>
            </c:ext>
          </c:extLst>
        </c:ser>
        <c:ser>
          <c:idx val="1"/>
          <c:order val="1"/>
          <c:tx>
            <c:strRef>
              <c:f>'Summiertes Signal'!$C$1:$D$1</c:f>
              <c:strCache>
                <c:ptCount val="1"/>
                <c:pt idx="0">
                  <c:v>1.3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'Summiertes Signal'!$C$3:$C$24</c:f>
              <c:numCache>
                <c:formatCode>0.00E+00</c:formatCode>
                <c:ptCount val="22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</c:numCache>
            </c:numRef>
          </c:xVal>
          <c:yVal>
            <c:numRef>
              <c:f>'Summiertes Signal'!$D$3:$D$24</c:f>
              <c:numCache>
                <c:formatCode>0.00E+00</c:formatCode>
                <c:ptCount val="22"/>
                <c:pt idx="0">
                  <c:v>1279000000</c:v>
                </c:pt>
                <c:pt idx="1">
                  <c:v>291700000</c:v>
                </c:pt>
                <c:pt idx="2">
                  <c:v>149000000</c:v>
                </c:pt>
                <c:pt idx="3">
                  <c:v>80680000</c:v>
                </c:pt>
                <c:pt idx="4">
                  <c:v>71780000</c:v>
                </c:pt>
                <c:pt idx="5">
                  <c:v>67810000</c:v>
                </c:pt>
                <c:pt idx="6">
                  <c:v>64760000</c:v>
                </c:pt>
                <c:pt idx="7">
                  <c:v>61410000</c:v>
                </c:pt>
                <c:pt idx="8">
                  <c:v>58430000</c:v>
                </c:pt>
                <c:pt idx="9">
                  <c:v>55430000</c:v>
                </c:pt>
                <c:pt idx="10">
                  <c:v>52660000</c:v>
                </c:pt>
                <c:pt idx="11">
                  <c:v>50190000</c:v>
                </c:pt>
                <c:pt idx="12">
                  <c:v>47950000</c:v>
                </c:pt>
                <c:pt idx="13">
                  <c:v>45840000</c:v>
                </c:pt>
                <c:pt idx="14">
                  <c:v>44160000</c:v>
                </c:pt>
                <c:pt idx="15">
                  <c:v>42490000</c:v>
                </c:pt>
                <c:pt idx="16">
                  <c:v>41070000</c:v>
                </c:pt>
                <c:pt idx="17">
                  <c:v>39820000</c:v>
                </c:pt>
                <c:pt idx="18">
                  <c:v>38700000</c:v>
                </c:pt>
                <c:pt idx="19">
                  <c:v>37710000</c:v>
                </c:pt>
                <c:pt idx="20">
                  <c:v>36840000</c:v>
                </c:pt>
                <c:pt idx="21">
                  <c:v>36020000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8E2-4BE3-B096-F3A6894D9885}"/>
            </c:ext>
          </c:extLst>
        </c:ser>
        <c:ser>
          <c:idx val="2"/>
          <c:order val="2"/>
          <c:tx>
            <c:strRef>
              <c:f>'Summiertes Signal'!$E$1:$F$1</c:f>
              <c:strCache>
                <c:ptCount val="1"/>
                <c:pt idx="0">
                  <c:v>1.1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'Summiertes Signal'!$E$3:$E$26</c:f>
              <c:numCache>
                <c:formatCode>0.00E+00</c:formatCode>
                <c:ptCount val="24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  <c:pt idx="13">
                  <c:v>5.5E-2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7.0000000000000007E-2</c:v>
                </c:pt>
                <c:pt idx="17">
                  <c:v>7.4999999999999997E-2</c:v>
                </c:pt>
                <c:pt idx="18">
                  <c:v>0.08</c:v>
                </c:pt>
                <c:pt idx="19">
                  <c:v>8.5000000000000006E-2</c:v>
                </c:pt>
                <c:pt idx="20">
                  <c:v>0.09</c:v>
                </c:pt>
                <c:pt idx="21">
                  <c:v>9.5000000000000001E-2</c:v>
                </c:pt>
                <c:pt idx="22" formatCode="General">
                  <c:v>1.3</c:v>
                </c:pt>
                <c:pt idx="23" formatCode="General">
                  <c:v>2</c:v>
                </c:pt>
              </c:numCache>
            </c:numRef>
          </c:xVal>
          <c:yVal>
            <c:numRef>
              <c:f>'Summiertes Signal'!$F$3:$F$26</c:f>
              <c:numCache>
                <c:formatCode>0.00E+00</c:formatCode>
                <c:ptCount val="24"/>
                <c:pt idx="0">
                  <c:v>2947000000</c:v>
                </c:pt>
                <c:pt idx="1">
                  <c:v>185900000</c:v>
                </c:pt>
                <c:pt idx="2">
                  <c:v>93010000</c:v>
                </c:pt>
                <c:pt idx="3">
                  <c:v>21480000</c:v>
                </c:pt>
                <c:pt idx="4">
                  <c:v>12420000</c:v>
                </c:pt>
                <c:pt idx="5">
                  <c:v>9534000</c:v>
                </c:pt>
                <c:pt idx="6">
                  <c:v>8061000</c:v>
                </c:pt>
                <c:pt idx="7">
                  <c:v>7172000</c:v>
                </c:pt>
                <c:pt idx="8">
                  <c:v>6538000</c:v>
                </c:pt>
                <c:pt idx="9">
                  <c:v>6097000</c:v>
                </c:pt>
                <c:pt idx="10">
                  <c:v>5809000</c:v>
                </c:pt>
                <c:pt idx="11">
                  <c:v>5526000</c:v>
                </c:pt>
                <c:pt idx="12">
                  <c:v>5295000</c:v>
                </c:pt>
                <c:pt idx="13">
                  <c:v>5118000</c:v>
                </c:pt>
                <c:pt idx="14">
                  <c:v>4992000</c:v>
                </c:pt>
                <c:pt idx="15">
                  <c:v>4819000</c:v>
                </c:pt>
                <c:pt idx="16">
                  <c:v>4709000</c:v>
                </c:pt>
                <c:pt idx="17">
                  <c:v>4608000</c:v>
                </c:pt>
                <c:pt idx="18">
                  <c:v>4521000</c:v>
                </c:pt>
                <c:pt idx="19">
                  <c:v>4452000</c:v>
                </c:pt>
                <c:pt idx="20">
                  <c:v>4383000</c:v>
                </c:pt>
                <c:pt idx="21">
                  <c:v>4316000</c:v>
                </c:pt>
                <c:pt idx="22">
                  <c:v>2421000</c:v>
                </c:pt>
                <c:pt idx="23">
                  <c:v>2873000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8E2-4BE3-B096-F3A6894D9885}"/>
            </c:ext>
          </c:extLst>
        </c:ser>
        <c:ser>
          <c:idx val="3"/>
          <c:order val="3"/>
          <c:tx>
            <c:strRef>
              <c:f>'Summiertes Signal'!$G$1:$H$1</c:f>
              <c:strCache>
                <c:ptCount val="1"/>
                <c:pt idx="0">
                  <c:v>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'Summiertes Signal'!$G$3:$G$15</c:f>
              <c:numCache>
                <c:formatCode>0.00E+00</c:formatCode>
                <c:ptCount val="13"/>
                <c:pt idx="0">
                  <c:v>1E-4</c:v>
                </c:pt>
                <c:pt idx="1">
                  <c:v>5.0000000000000001E-4</c:v>
                </c:pt>
                <c:pt idx="2">
                  <c:v>1E-3</c:v>
                </c:pt>
                <c:pt idx="3">
                  <c:v>5.0000000000000001E-3</c:v>
                </c:pt>
                <c:pt idx="4">
                  <c:v>0.01</c:v>
                </c:pt>
                <c:pt idx="5">
                  <c:v>1.4999999999999999E-2</c:v>
                </c:pt>
                <c:pt idx="6">
                  <c:v>0.02</c:v>
                </c:pt>
                <c:pt idx="7">
                  <c:v>2.5000000000000001E-2</c:v>
                </c:pt>
                <c:pt idx="8">
                  <c:v>0.03</c:v>
                </c:pt>
                <c:pt idx="9">
                  <c:v>3.5000000000000003E-2</c:v>
                </c:pt>
                <c:pt idx="10">
                  <c:v>0.04</c:v>
                </c:pt>
                <c:pt idx="11">
                  <c:v>4.4999999999999998E-2</c:v>
                </c:pt>
                <c:pt idx="12">
                  <c:v>0.05</c:v>
                </c:pt>
              </c:numCache>
            </c:numRef>
          </c:xVal>
          <c:yVal>
            <c:numRef>
              <c:f>'Summiertes Signal'!$H$3:$H$15</c:f>
              <c:numCache>
                <c:formatCode>0.00E+00</c:formatCode>
                <c:ptCount val="13"/>
                <c:pt idx="0">
                  <c:v>17070000000</c:v>
                </c:pt>
                <c:pt idx="1">
                  <c:v>2147000000</c:v>
                </c:pt>
                <c:pt idx="2">
                  <c:v>727900000</c:v>
                </c:pt>
                <c:pt idx="3">
                  <c:v>473500000</c:v>
                </c:pt>
                <c:pt idx="4">
                  <c:v>378900000</c:v>
                </c:pt>
                <c:pt idx="5">
                  <c:v>323000000</c:v>
                </c:pt>
                <c:pt idx="6">
                  <c:v>283100000</c:v>
                </c:pt>
                <c:pt idx="7">
                  <c:v>248700000</c:v>
                </c:pt>
                <c:pt idx="8">
                  <c:v>221100000</c:v>
                </c:pt>
                <c:pt idx="9">
                  <c:v>198400000</c:v>
                </c:pt>
                <c:pt idx="10">
                  <c:v>179700000</c:v>
                </c:pt>
                <c:pt idx="11">
                  <c:v>164000000</c:v>
                </c:pt>
                <c:pt idx="12">
                  <c:v>150600000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8E2-4BE3-B096-F3A6894D9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391696"/>
        <c:axId val="382393664"/>
      </c:scatterChart>
      <c:valAx>
        <c:axId val="382391696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Exposure Time</a:t>
                </a:r>
                <a:r>
                  <a:rPr lang="de-DE" baseline="0">
                    <a:solidFill>
                      <a:schemeClr val="tx1"/>
                    </a:solidFill>
                  </a:rPr>
                  <a:t> (s)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3664"/>
        <c:crosses val="autoZero"/>
        <c:crossBetween val="midCat"/>
        <c:majorUnit val="2.0000000000000004E-2"/>
      </c:valAx>
      <c:valAx>
        <c:axId val="382393664"/>
        <c:scaling>
          <c:logBase val="10"/>
          <c:orientation val="minMax"/>
          <c:min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/Exposure Time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2391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Zelle 01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01'!$C$3:$C$17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01'!$D$3:$D$17</c:f>
              <c:numCache>
                <c:formatCode>0.00E+00</c:formatCode>
                <c:ptCount val="15"/>
                <c:pt idx="0">
                  <c:v>28890000</c:v>
                </c:pt>
                <c:pt idx="1">
                  <c:v>298400000</c:v>
                </c:pt>
                <c:pt idx="2">
                  <c:v>991000000</c:v>
                </c:pt>
                <c:pt idx="3">
                  <c:v>2393000000</c:v>
                </c:pt>
                <c:pt idx="4">
                  <c:v>5017000000</c:v>
                </c:pt>
                <c:pt idx="5">
                  <c:v>8513000000</c:v>
                </c:pt>
                <c:pt idx="6">
                  <c:v>15100000000</c:v>
                </c:pt>
                <c:pt idx="7">
                  <c:v>19950000000</c:v>
                </c:pt>
                <c:pt idx="8">
                  <c:v>23920000000</c:v>
                </c:pt>
                <c:pt idx="9">
                  <c:v>29930000000</c:v>
                </c:pt>
                <c:pt idx="10">
                  <c:v>40110000000</c:v>
                </c:pt>
                <c:pt idx="11">
                  <c:v>40010000000</c:v>
                </c:pt>
                <c:pt idx="12">
                  <c:v>40110000000</c:v>
                </c:pt>
                <c:pt idx="13">
                  <c:v>40530000000</c:v>
                </c:pt>
                <c:pt idx="14">
                  <c:v>37960000000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3B-4190-9ACB-BCE58DC77DA5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02'!$B$3:$B$17</c:f>
              <c:numCache>
                <c:formatCode>0.00E+00</c:formatCode>
                <c:ptCount val="15"/>
                <c:pt idx="0">
                  <c:v>31610000</c:v>
                </c:pt>
                <c:pt idx="1">
                  <c:v>322000000</c:v>
                </c:pt>
                <c:pt idx="2">
                  <c:v>1057000000</c:v>
                </c:pt>
                <c:pt idx="3">
                  <c:v>2524000000</c:v>
                </c:pt>
                <c:pt idx="4">
                  <c:v>5211000000</c:v>
                </c:pt>
                <c:pt idx="5">
                  <c:v>8824000000</c:v>
                </c:pt>
                <c:pt idx="6">
                  <c:v>15260000000</c:v>
                </c:pt>
                <c:pt idx="7">
                  <c:v>20140000000</c:v>
                </c:pt>
                <c:pt idx="8">
                  <c:v>24030000000</c:v>
                </c:pt>
                <c:pt idx="9">
                  <c:v>29780000000</c:v>
                </c:pt>
                <c:pt idx="10">
                  <c:v>40020000000</c:v>
                </c:pt>
                <c:pt idx="11">
                  <c:v>40360000000</c:v>
                </c:pt>
                <c:pt idx="12">
                  <c:v>40530000000</c:v>
                </c:pt>
                <c:pt idx="13">
                  <c:v>40600000000</c:v>
                </c:pt>
                <c:pt idx="14">
                  <c:v>38320000000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E3B-4190-9ACB-BCE58DC77DA5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2.3010000000000002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03'!$B$3:$B$17</c:f>
              <c:numCache>
                <c:formatCode>0.00E+00</c:formatCode>
                <c:ptCount val="15"/>
                <c:pt idx="0">
                  <c:v>17230000</c:v>
                </c:pt>
                <c:pt idx="1">
                  <c:v>102600000</c:v>
                </c:pt>
                <c:pt idx="2">
                  <c:v>415500000</c:v>
                </c:pt>
                <c:pt idx="3">
                  <c:v>1039000000</c:v>
                </c:pt>
                <c:pt idx="4">
                  <c:v>1793000000</c:v>
                </c:pt>
                <c:pt idx="5">
                  <c:v>3148000000</c:v>
                </c:pt>
                <c:pt idx="6">
                  <c:v>4790000000</c:v>
                </c:pt>
                <c:pt idx="7">
                  <c:v>8884000000</c:v>
                </c:pt>
                <c:pt idx="8">
                  <c:v>10330000000</c:v>
                </c:pt>
                <c:pt idx="9">
                  <c:v>15500000000</c:v>
                </c:pt>
                <c:pt idx="10">
                  <c:v>22060000000</c:v>
                </c:pt>
                <c:pt idx="11">
                  <c:v>24510000000</c:v>
                </c:pt>
                <c:pt idx="12">
                  <c:v>40920000000</c:v>
                </c:pt>
                <c:pt idx="13">
                  <c:v>40870000000</c:v>
                </c:pt>
                <c:pt idx="14">
                  <c:v>38400000000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E3B-4190-9ACB-BCE58DC77DA5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29860000</c:v>
                </c:pt>
                <c:pt idx="1">
                  <c:v>315100000</c:v>
                </c:pt>
                <c:pt idx="2">
                  <c:v>1042000000</c:v>
                </c:pt>
                <c:pt idx="3">
                  <c:v>2499000000</c:v>
                </c:pt>
                <c:pt idx="4">
                  <c:v>5255000000</c:v>
                </c:pt>
                <c:pt idx="5">
                  <c:v>9031000000</c:v>
                </c:pt>
                <c:pt idx="6">
                  <c:v>15850000000</c:v>
                </c:pt>
                <c:pt idx="7">
                  <c:v>21010000000</c:v>
                </c:pt>
                <c:pt idx="8">
                  <c:v>25290000000</c:v>
                </c:pt>
                <c:pt idx="9">
                  <c:v>31590000000</c:v>
                </c:pt>
                <c:pt idx="10">
                  <c:v>42390000000</c:v>
                </c:pt>
                <c:pt idx="11">
                  <c:v>42130000000</c:v>
                </c:pt>
                <c:pt idx="12">
                  <c:v>42270000000</c:v>
                </c:pt>
                <c:pt idx="13">
                  <c:v>42370000000</c:v>
                </c:pt>
                <c:pt idx="14">
                  <c:v>39600000000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E3B-4190-9ACB-BCE58DC77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638464"/>
        <c:axId val="401638792"/>
      </c:scatterChart>
      <c:valAx>
        <c:axId val="401638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792"/>
        <c:crosses val="autoZero"/>
        <c:crossBetween val="midCat"/>
      </c:valAx>
      <c:valAx>
        <c:axId val="401638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(coutns/s)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Zelle 01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01'!$C$3:$C$17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01'!$D$3:$D$17</c:f>
              <c:numCache>
                <c:formatCode>0.00E+00</c:formatCode>
                <c:ptCount val="15"/>
                <c:pt idx="0">
                  <c:v>28890000</c:v>
                </c:pt>
                <c:pt idx="1">
                  <c:v>298400000</c:v>
                </c:pt>
                <c:pt idx="2">
                  <c:v>991000000</c:v>
                </c:pt>
                <c:pt idx="3">
                  <c:v>2393000000</c:v>
                </c:pt>
                <c:pt idx="4">
                  <c:v>5017000000</c:v>
                </c:pt>
                <c:pt idx="5">
                  <c:v>8513000000</c:v>
                </c:pt>
                <c:pt idx="6">
                  <c:v>15100000000</c:v>
                </c:pt>
                <c:pt idx="7">
                  <c:v>19950000000</c:v>
                </c:pt>
                <c:pt idx="8">
                  <c:v>23920000000</c:v>
                </c:pt>
                <c:pt idx="9">
                  <c:v>29930000000</c:v>
                </c:pt>
                <c:pt idx="10">
                  <c:v>40110000000</c:v>
                </c:pt>
                <c:pt idx="11">
                  <c:v>40010000000</c:v>
                </c:pt>
                <c:pt idx="12">
                  <c:v>40110000000</c:v>
                </c:pt>
                <c:pt idx="13">
                  <c:v>40530000000</c:v>
                </c:pt>
                <c:pt idx="14">
                  <c:v>37960000000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B0-4989-AA30-651DA54BC4E3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02'!$B$3:$B$17</c:f>
              <c:numCache>
                <c:formatCode>0.00E+00</c:formatCode>
                <c:ptCount val="15"/>
                <c:pt idx="0">
                  <c:v>31610000</c:v>
                </c:pt>
                <c:pt idx="1">
                  <c:v>322000000</c:v>
                </c:pt>
                <c:pt idx="2">
                  <c:v>1057000000</c:v>
                </c:pt>
                <c:pt idx="3">
                  <c:v>2524000000</c:v>
                </c:pt>
                <c:pt idx="4">
                  <c:v>5211000000</c:v>
                </c:pt>
                <c:pt idx="5">
                  <c:v>8824000000</c:v>
                </c:pt>
                <c:pt idx="6">
                  <c:v>15260000000</c:v>
                </c:pt>
                <c:pt idx="7">
                  <c:v>20140000000</c:v>
                </c:pt>
                <c:pt idx="8">
                  <c:v>24030000000</c:v>
                </c:pt>
                <c:pt idx="9">
                  <c:v>29780000000</c:v>
                </c:pt>
                <c:pt idx="10">
                  <c:v>40020000000</c:v>
                </c:pt>
                <c:pt idx="11">
                  <c:v>40360000000</c:v>
                </c:pt>
                <c:pt idx="12">
                  <c:v>40530000000</c:v>
                </c:pt>
                <c:pt idx="13">
                  <c:v>40600000000</c:v>
                </c:pt>
                <c:pt idx="14">
                  <c:v>38320000000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B0-4989-AA30-651DA54BC4E3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2.3010000000000002</c:v>
                </c:pt>
                <c:pt idx="13">
                  <c:v>2.4009999999999998</c:v>
                </c:pt>
                <c:pt idx="14">
                  <c:v>2.5009999999999999</c:v>
                </c:pt>
              </c:numCache>
            </c:numRef>
          </c:xVal>
          <c:yVal>
            <c:numRef>
              <c:f>'Zelle 03'!$B$3:$B$17</c:f>
              <c:numCache>
                <c:formatCode>0.00E+00</c:formatCode>
                <c:ptCount val="15"/>
                <c:pt idx="0">
                  <c:v>17230000</c:v>
                </c:pt>
                <c:pt idx="1">
                  <c:v>102600000</c:v>
                </c:pt>
                <c:pt idx="2">
                  <c:v>415500000</c:v>
                </c:pt>
                <c:pt idx="3">
                  <c:v>1039000000</c:v>
                </c:pt>
                <c:pt idx="4">
                  <c:v>1793000000</c:v>
                </c:pt>
                <c:pt idx="5">
                  <c:v>3148000000</c:v>
                </c:pt>
                <c:pt idx="6">
                  <c:v>4790000000</c:v>
                </c:pt>
                <c:pt idx="7">
                  <c:v>8884000000</c:v>
                </c:pt>
                <c:pt idx="8">
                  <c:v>10330000000</c:v>
                </c:pt>
                <c:pt idx="9">
                  <c:v>15500000000</c:v>
                </c:pt>
                <c:pt idx="10">
                  <c:v>22060000000</c:v>
                </c:pt>
                <c:pt idx="11">
                  <c:v>24510000000</c:v>
                </c:pt>
                <c:pt idx="12">
                  <c:v>40920000000</c:v>
                </c:pt>
                <c:pt idx="13">
                  <c:v>40870000000</c:v>
                </c:pt>
                <c:pt idx="14">
                  <c:v>38400000000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B0-4989-AA30-651DA54BC4E3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29860000</c:v>
                </c:pt>
                <c:pt idx="1">
                  <c:v>315100000</c:v>
                </c:pt>
                <c:pt idx="2">
                  <c:v>1042000000</c:v>
                </c:pt>
                <c:pt idx="3">
                  <c:v>2499000000</c:v>
                </c:pt>
                <c:pt idx="4">
                  <c:v>5255000000</c:v>
                </c:pt>
                <c:pt idx="5">
                  <c:v>9031000000</c:v>
                </c:pt>
                <c:pt idx="6">
                  <c:v>15850000000</c:v>
                </c:pt>
                <c:pt idx="7">
                  <c:v>21010000000</c:v>
                </c:pt>
                <c:pt idx="8">
                  <c:v>25290000000</c:v>
                </c:pt>
                <c:pt idx="9">
                  <c:v>31590000000</c:v>
                </c:pt>
                <c:pt idx="10">
                  <c:v>42390000000</c:v>
                </c:pt>
                <c:pt idx="11">
                  <c:v>42130000000</c:v>
                </c:pt>
                <c:pt idx="12">
                  <c:v>42270000000</c:v>
                </c:pt>
                <c:pt idx="13">
                  <c:v>42370000000</c:v>
                </c:pt>
                <c:pt idx="14">
                  <c:v>39600000000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8B0-4989-AA30-651DA54BC4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1638464"/>
        <c:axId val="401638792"/>
      </c:scatterChart>
      <c:valAx>
        <c:axId val="401638464"/>
        <c:scaling>
          <c:orientation val="minMax"/>
          <c:max val="2.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792"/>
        <c:crosses val="autoZero"/>
        <c:crossBetween val="midCat"/>
      </c:valAx>
      <c:valAx>
        <c:axId val="401638792"/>
        <c:scaling>
          <c:logBase val="10"/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Summiertes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(coutns/s)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1638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Zelle 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1'!$A$3:$A$17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1'!$B$3:$B$17</c:f>
              <c:numCache>
                <c:formatCode>0.00E+00</c:formatCode>
                <c:ptCount val="15"/>
                <c:pt idx="0">
                  <c:v>34180</c:v>
                </c:pt>
                <c:pt idx="1">
                  <c:v>204100</c:v>
                </c:pt>
                <c:pt idx="2">
                  <c:v>841100</c:v>
                </c:pt>
                <c:pt idx="3">
                  <c:v>2098000</c:v>
                </c:pt>
                <c:pt idx="4">
                  <c:v>3639000</c:v>
                </c:pt>
                <c:pt idx="5">
                  <c:v>6379000</c:v>
                </c:pt>
                <c:pt idx="6">
                  <c:v>9735000</c:v>
                </c:pt>
                <c:pt idx="7">
                  <c:v>17820000</c:v>
                </c:pt>
                <c:pt idx="8">
                  <c:v>20860000</c:v>
                </c:pt>
                <c:pt idx="9">
                  <c:v>31430000</c:v>
                </c:pt>
                <c:pt idx="10">
                  <c:v>44920000</c:v>
                </c:pt>
                <c:pt idx="11">
                  <c:v>50120000</c:v>
                </c:pt>
                <c:pt idx="12">
                  <c:v>84440000</c:v>
                </c:pt>
                <c:pt idx="13">
                  <c:v>85940000</c:v>
                </c:pt>
                <c:pt idx="14">
                  <c:v>82880000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7E-4A43-AB9B-663BA093AC31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2.5019999999999998</c:v>
                </c:pt>
                <c:pt idx="6">
                  <c:v>3.0009999999999999</c:v>
                </c:pt>
              </c:numCache>
            </c:numRef>
          </c:xVal>
          <c:yVal>
            <c:numRef>
              <c:f>'Zelle 02'!$B$3:$B$9</c:f>
              <c:numCache>
                <c:formatCode>0.00E+00</c:formatCode>
                <c:ptCount val="7"/>
                <c:pt idx="0">
                  <c:v>727100</c:v>
                </c:pt>
                <c:pt idx="1">
                  <c:v>2560000</c:v>
                </c:pt>
                <c:pt idx="2">
                  <c:v>4488000</c:v>
                </c:pt>
                <c:pt idx="3">
                  <c:v>13510000</c:v>
                </c:pt>
                <c:pt idx="4">
                  <c:v>34030000</c:v>
                </c:pt>
                <c:pt idx="5">
                  <c:v>181500000</c:v>
                </c:pt>
                <c:pt idx="6">
                  <c:v>397600000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7E-4A43-AB9B-663BA093AC31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2.5009999999999999</c:v>
                </c:pt>
                <c:pt idx="6">
                  <c:v>3.0009999999999999</c:v>
                </c:pt>
              </c:numCache>
            </c:numRef>
          </c:xVal>
          <c:yVal>
            <c:numRef>
              <c:f>'Zelle 03'!$B$3:$B$9</c:f>
              <c:numCache>
                <c:formatCode>0.00E+00</c:formatCode>
                <c:ptCount val="7"/>
                <c:pt idx="0">
                  <c:v>368000</c:v>
                </c:pt>
                <c:pt idx="1">
                  <c:v>1775000</c:v>
                </c:pt>
                <c:pt idx="2">
                  <c:v>3343000</c:v>
                </c:pt>
                <c:pt idx="3">
                  <c:v>8633000</c:v>
                </c:pt>
                <c:pt idx="4">
                  <c:v>16760000</c:v>
                </c:pt>
                <c:pt idx="5">
                  <c:v>70710000</c:v>
                </c:pt>
                <c:pt idx="6">
                  <c:v>206700000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7E-4A43-AB9B-663BA093AC31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83050</c:v>
                </c:pt>
                <c:pt idx="1">
                  <c:v>218800</c:v>
                </c:pt>
                <c:pt idx="2">
                  <c:v>462900</c:v>
                </c:pt>
                <c:pt idx="3">
                  <c:v>946200</c:v>
                </c:pt>
                <c:pt idx="4">
                  <c:v>1941000</c:v>
                </c:pt>
                <c:pt idx="5">
                  <c:v>3661000</c:v>
                </c:pt>
                <c:pt idx="6">
                  <c:v>6167000</c:v>
                </c:pt>
                <c:pt idx="7">
                  <c:v>9194000</c:v>
                </c:pt>
                <c:pt idx="8">
                  <c:v>14570000</c:v>
                </c:pt>
                <c:pt idx="9">
                  <c:v>21900000</c:v>
                </c:pt>
                <c:pt idx="10">
                  <c:v>36240000</c:v>
                </c:pt>
                <c:pt idx="11">
                  <c:v>50930000</c:v>
                </c:pt>
                <c:pt idx="12">
                  <c:v>71790000</c:v>
                </c:pt>
                <c:pt idx="13">
                  <c:v>90560000</c:v>
                </c:pt>
                <c:pt idx="14">
                  <c:v>115900000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87E-4A43-AB9B-663BA093AC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191408"/>
        <c:axId val="411559728"/>
      </c:scatterChart>
      <c:valAx>
        <c:axId val="412191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1559728"/>
        <c:crosses val="autoZero"/>
        <c:crossBetween val="midCat"/>
      </c:valAx>
      <c:valAx>
        <c:axId val="41155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Summ.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191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Zelle 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'Zelle 1'!$A$3:$A$17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2.2010000000000001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2.5009999999999999</c:v>
                </c:pt>
              </c:numCache>
            </c:numRef>
          </c:xVal>
          <c:yVal>
            <c:numRef>
              <c:f>'Zelle 1'!$B$3:$B$17</c:f>
              <c:numCache>
                <c:formatCode>0.00E+00</c:formatCode>
                <c:ptCount val="15"/>
                <c:pt idx="0">
                  <c:v>34180</c:v>
                </c:pt>
                <c:pt idx="1">
                  <c:v>204100</c:v>
                </c:pt>
                <c:pt idx="2">
                  <c:v>841100</c:v>
                </c:pt>
                <c:pt idx="3">
                  <c:v>2098000</c:v>
                </c:pt>
                <c:pt idx="4">
                  <c:v>3639000</c:v>
                </c:pt>
                <c:pt idx="5">
                  <c:v>6379000</c:v>
                </c:pt>
                <c:pt idx="6">
                  <c:v>9735000</c:v>
                </c:pt>
                <c:pt idx="7">
                  <c:v>17820000</c:v>
                </c:pt>
                <c:pt idx="8">
                  <c:v>20860000</c:v>
                </c:pt>
                <c:pt idx="9">
                  <c:v>31430000</c:v>
                </c:pt>
                <c:pt idx="10">
                  <c:v>44920000</c:v>
                </c:pt>
                <c:pt idx="11">
                  <c:v>50120000</c:v>
                </c:pt>
                <c:pt idx="12">
                  <c:v>84440000</c:v>
                </c:pt>
                <c:pt idx="13">
                  <c:v>85940000</c:v>
                </c:pt>
                <c:pt idx="14">
                  <c:v>82880000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A6D-4C45-AAED-EDD18DE2309D}"/>
            </c:ext>
          </c:extLst>
        </c:ser>
        <c:ser>
          <c:idx val="1"/>
          <c:order val="1"/>
          <c:tx>
            <c:v>Zelle 02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'Zelle 02'!$A$3:$A$9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2.5019999999999998</c:v>
                </c:pt>
                <c:pt idx="6">
                  <c:v>3.0009999999999999</c:v>
                </c:pt>
              </c:numCache>
            </c:numRef>
          </c:xVal>
          <c:yVal>
            <c:numRef>
              <c:f>'Zelle 02'!$B$3:$B$9</c:f>
              <c:numCache>
                <c:formatCode>0.00E+00</c:formatCode>
                <c:ptCount val="7"/>
                <c:pt idx="0">
                  <c:v>727100</c:v>
                </c:pt>
                <c:pt idx="1">
                  <c:v>2560000</c:v>
                </c:pt>
                <c:pt idx="2">
                  <c:v>4488000</c:v>
                </c:pt>
                <c:pt idx="3">
                  <c:v>13510000</c:v>
                </c:pt>
                <c:pt idx="4">
                  <c:v>34030000</c:v>
                </c:pt>
                <c:pt idx="5">
                  <c:v>181500000</c:v>
                </c:pt>
                <c:pt idx="6">
                  <c:v>397600000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A6D-4C45-AAED-EDD18DE2309D}"/>
            </c:ext>
          </c:extLst>
        </c:ser>
        <c:ser>
          <c:idx val="2"/>
          <c:order val="2"/>
          <c:tx>
            <c:v>Zelle 03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'Zelle 03'!$A$3:$A$9</c:f>
              <c:numCache>
                <c:formatCode>General</c:formatCode>
                <c:ptCount val="7"/>
                <c:pt idx="0">
                  <c:v>1.3009999999999999</c:v>
                </c:pt>
                <c:pt idx="1">
                  <c:v>1.502</c:v>
                </c:pt>
                <c:pt idx="2">
                  <c:v>1.6020000000000001</c:v>
                </c:pt>
                <c:pt idx="3">
                  <c:v>1.802</c:v>
                </c:pt>
                <c:pt idx="4">
                  <c:v>2.0019999999999998</c:v>
                </c:pt>
                <c:pt idx="5">
                  <c:v>2.5009999999999999</c:v>
                </c:pt>
                <c:pt idx="6">
                  <c:v>3.0009999999999999</c:v>
                </c:pt>
              </c:numCache>
            </c:numRef>
          </c:xVal>
          <c:yVal>
            <c:numRef>
              <c:f>'Zelle 03'!$B$3:$B$9</c:f>
              <c:numCache>
                <c:formatCode>0.00E+00</c:formatCode>
                <c:ptCount val="7"/>
                <c:pt idx="0">
                  <c:v>368000</c:v>
                </c:pt>
                <c:pt idx="1">
                  <c:v>1775000</c:v>
                </c:pt>
                <c:pt idx="2">
                  <c:v>3343000</c:v>
                </c:pt>
                <c:pt idx="3">
                  <c:v>8633000</c:v>
                </c:pt>
                <c:pt idx="4">
                  <c:v>16760000</c:v>
                </c:pt>
                <c:pt idx="5">
                  <c:v>70710000</c:v>
                </c:pt>
                <c:pt idx="6">
                  <c:v>206700000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A6D-4C45-AAED-EDD18DE2309D}"/>
            </c:ext>
          </c:extLst>
        </c:ser>
        <c:ser>
          <c:idx val="3"/>
          <c:order val="3"/>
          <c:tx>
            <c:v>Zelle 04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'Zelle 04'!$A$3:$A$17</c:f>
              <c:numCache>
                <c:formatCode>General</c:formatCode>
                <c:ptCount val="15"/>
                <c:pt idx="0">
                  <c:v>1.101</c:v>
                </c:pt>
                <c:pt idx="1">
                  <c:v>1.2010000000000001</c:v>
                </c:pt>
                <c:pt idx="2">
                  <c:v>1.3009999999999999</c:v>
                </c:pt>
                <c:pt idx="3">
                  <c:v>1.401</c:v>
                </c:pt>
                <c:pt idx="4">
                  <c:v>1.502</c:v>
                </c:pt>
                <c:pt idx="5">
                  <c:v>1.6020000000000001</c:v>
                </c:pt>
                <c:pt idx="6">
                  <c:v>1.702</c:v>
                </c:pt>
                <c:pt idx="7">
                  <c:v>1.802</c:v>
                </c:pt>
                <c:pt idx="8">
                  <c:v>1.9019999999999999</c:v>
                </c:pt>
                <c:pt idx="9">
                  <c:v>2.0019999999999998</c:v>
                </c:pt>
                <c:pt idx="10">
                  <c:v>2.1019999999999999</c:v>
                </c:pt>
                <c:pt idx="11">
                  <c:v>2.202</c:v>
                </c:pt>
                <c:pt idx="12">
                  <c:v>2.302</c:v>
                </c:pt>
                <c:pt idx="13">
                  <c:v>2.4020000000000001</c:v>
                </c:pt>
                <c:pt idx="14">
                  <c:v>2.5019999999999998</c:v>
                </c:pt>
              </c:numCache>
            </c:numRef>
          </c:xVal>
          <c:yVal>
            <c:numRef>
              <c:f>'Zelle 04'!$B$3:$B$17</c:f>
              <c:numCache>
                <c:formatCode>0.00E+00</c:formatCode>
                <c:ptCount val="15"/>
                <c:pt idx="0">
                  <c:v>83050</c:v>
                </c:pt>
                <c:pt idx="1">
                  <c:v>218800</c:v>
                </c:pt>
                <c:pt idx="2">
                  <c:v>462900</c:v>
                </c:pt>
                <c:pt idx="3">
                  <c:v>946200</c:v>
                </c:pt>
                <c:pt idx="4">
                  <c:v>1941000</c:v>
                </c:pt>
                <c:pt idx="5">
                  <c:v>3661000</c:v>
                </c:pt>
                <c:pt idx="6">
                  <c:v>6167000</c:v>
                </c:pt>
                <c:pt idx="7">
                  <c:v>9194000</c:v>
                </c:pt>
                <c:pt idx="8">
                  <c:v>14570000</c:v>
                </c:pt>
                <c:pt idx="9">
                  <c:v>21900000</c:v>
                </c:pt>
                <c:pt idx="10">
                  <c:v>36240000</c:v>
                </c:pt>
                <c:pt idx="11">
                  <c:v>50930000</c:v>
                </c:pt>
                <c:pt idx="12">
                  <c:v>71790000</c:v>
                </c:pt>
                <c:pt idx="13">
                  <c:v>90560000</c:v>
                </c:pt>
                <c:pt idx="14">
                  <c:v>115900000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A6D-4C45-AAED-EDD18DE230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191408"/>
        <c:axId val="411559728"/>
      </c:scatterChart>
      <c:valAx>
        <c:axId val="412191408"/>
        <c:scaling>
          <c:orientation val="minMax"/>
          <c:max val="3.1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Spannung</a:t>
                </a:r>
                <a:r>
                  <a:rPr lang="de-DE" baseline="0">
                    <a:solidFill>
                      <a:schemeClr val="tx1"/>
                    </a:solidFill>
                  </a:rPr>
                  <a:t> (V)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1559728"/>
        <c:crosses val="autoZero"/>
        <c:crossBetween val="midCat"/>
      </c:valAx>
      <c:valAx>
        <c:axId val="411559728"/>
        <c:scaling>
          <c:logBase val="10"/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Summ. Signal</a:t>
                </a:r>
                <a:r>
                  <a:rPr lang="de-DE" baseline="0">
                    <a:solidFill>
                      <a:schemeClr val="tx1"/>
                    </a:solidFill>
                  </a:rPr>
                  <a:t> (counts/s)</a:t>
                </a:r>
                <a:endParaRPr lang="de-DE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191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183F01AD-FD11-49FD-B88E-7445E701AD3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9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/>
          <a:lstStyle>
            <a:lvl1pPr algn="r">
              <a:defRPr sz="1200"/>
            </a:lvl1pPr>
          </a:lstStyle>
          <a:p>
            <a:fld id="{74DC2A52-73E6-4EF3-A22B-333B4C1D6725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9" rIns="91418" bIns="45709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4729" y="3257551"/>
            <a:ext cx="7957820" cy="3086100"/>
          </a:xfrm>
          <a:prstGeom prst="rect">
            <a:avLst/>
          </a:prstGeom>
        </p:spPr>
        <p:txBody>
          <a:bodyPr vert="horz" lIns="91418" tIns="45709" rIns="91418" bIns="4570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418" tIns="45709" rIns="91418" bIns="45709" rtlCol="0" anchor="b"/>
          <a:lstStyle>
            <a:lvl1pPr algn="r">
              <a:defRPr sz="1200"/>
            </a:lvl1pPr>
          </a:lstStyle>
          <a:p>
            <a:fld id="{5BD9ED65-16CF-459B-9EAD-8B05A043D17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66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un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796000" cy="486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Symbol" panose="05050102010706020507" pitchFamily="18" charset="2"/>
              <a:buNone/>
              <a:defRPr/>
            </a:lvl2pPr>
            <a:lvl3pPr>
              <a:spcBef>
                <a:spcPts val="0"/>
              </a:spcBef>
              <a:spcAft>
                <a:spcPts val="1800"/>
              </a:spcAft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20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192374" y="1260000"/>
            <a:ext cx="11807539" cy="4860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/>
            </a:lvl1pPr>
            <a:lvl2pPr marL="542925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2pPr>
            <a:lvl3pPr marL="8953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3pPr>
            <a:lvl4pPr marL="125730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/>
            </a:lvl4pPr>
            <a:lvl5pPr marL="1619250" indent="0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773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5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69978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80000" y="4320001"/>
            <a:ext cx="8832000" cy="11952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0" y="2880000"/>
            <a:ext cx="112320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3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92375" y="1080000"/>
            <a:ext cx="9684000" cy="36000"/>
          </a:xfrm>
          <a:prstGeom prst="rect">
            <a:avLst/>
          </a:prstGeom>
          <a:gradFill rotWithShape="0">
            <a:gsLst>
              <a:gs pos="0">
                <a:srgbClr val="FFB93F"/>
              </a:gs>
              <a:gs pos="100000">
                <a:srgbClr val="89B0C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0" tIns="45641" rIns="91280" bIns="45641" anchor="ctr"/>
          <a:lstStyle/>
          <a:p>
            <a:endParaRPr lang="de-DE" sz="180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 flipH="1">
            <a:off x="9936000" y="6318000"/>
            <a:ext cx="720000" cy="36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C6AE60A-B69C-4790-82F7-3882EDF2318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0739808" y="1080000"/>
            <a:ext cx="1260000" cy="36000"/>
          </a:xfrm>
          <a:prstGeom prst="rect">
            <a:avLst/>
          </a:prstGeom>
          <a:gradFill rotWithShape="0">
            <a:gsLst>
              <a:gs pos="0">
                <a:srgbClr val="89B0CE"/>
              </a:gs>
              <a:gs pos="100000">
                <a:srgbClr val="0078A4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sz="1800" dirty="0">
              <a:latin typeface="Arial" charset="0"/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92375" y="6318000"/>
            <a:ext cx="9919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Datum</a:t>
            </a:r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6000" y="6318000"/>
            <a:ext cx="43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62" y="6318000"/>
            <a:ext cx="1273846" cy="3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71" y="156981"/>
            <a:ext cx="237599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78" r:id="rId3"/>
    <p:sldLayoutId id="2147483677" r:id="rId4"/>
    <p:sldLayoutId id="2147483679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480"/>
        </a:spcAft>
        <a:buClr>
          <a:schemeClr val="accent1">
            <a:lumMod val="75000"/>
          </a:schemeClr>
        </a:buClr>
        <a:buSzPct val="125000"/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1.4956436" TargetMode="External"/><Relationship Id="rId2" Type="http://schemas.openxmlformats.org/officeDocument/2006/relationships/hyperlink" Target="https://aip.scitation.org/author/Soufiani%2C+Arman+Mahboub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ip.scitation.org/author/MacQueen%2C+Rowan+W" TargetMode="External"/><Relationship Id="rId3" Type="http://schemas.openxmlformats.org/officeDocument/2006/relationships/hyperlink" Target="https://aip.scitation.org/author/Soufiani%2C+Arman+Mahboubi" TargetMode="External"/><Relationship Id="rId7" Type="http://schemas.openxmlformats.org/officeDocument/2006/relationships/hyperlink" Target="https://aip.scitation.org/author/Sung+Yun%2C+Jae" TargetMode="External"/><Relationship Id="rId12" Type="http://schemas.openxmlformats.org/officeDocument/2006/relationships/hyperlink" Target="https://doi.org/10.1063/1.4956436" TargetMode="External"/><Relationship Id="rId2" Type="http://schemas.openxmlformats.org/officeDocument/2006/relationships/hyperlink" Target="https://doi.org/10.1002/pip.271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ip.scitation.org/author/Ho-Baillie%2C+Anita" TargetMode="External"/><Relationship Id="rId11" Type="http://schemas.openxmlformats.org/officeDocument/2006/relationships/hyperlink" Target="https://aip.scitation.org/author/Hameiri%2C+Ziv" TargetMode="External"/><Relationship Id="rId5" Type="http://schemas.openxmlformats.org/officeDocument/2006/relationships/hyperlink" Target="https://aip.scitation.org/author/Meyer%2C+Steffen" TargetMode="External"/><Relationship Id="rId10" Type="http://schemas.openxmlformats.org/officeDocument/2006/relationships/hyperlink" Target="https://aip.scitation.org/author/Green%2C+Martin+A" TargetMode="External"/><Relationship Id="rId4" Type="http://schemas.openxmlformats.org/officeDocument/2006/relationships/hyperlink" Target="https://aip.scitation.org/author/Tayebjee%2C+Murad+J+Y" TargetMode="External"/><Relationship Id="rId9" Type="http://schemas.openxmlformats.org/officeDocument/2006/relationships/hyperlink" Target="https://aip.scitation.org/author/Spiccia%2C+Leo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02/pip.271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 txBox="1">
            <a:spLocks/>
          </p:cNvSpPr>
          <p:nvPr/>
        </p:nvSpPr>
        <p:spPr>
          <a:xfrm>
            <a:off x="179401" y="289051"/>
            <a:ext cx="56689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hlink"/>
                </a:solidFill>
              </a:rPr>
              <a:t>EL </a:t>
            </a:r>
            <a:r>
              <a:rPr lang="en-US" sz="1800" b="1" dirty="0" err="1">
                <a:solidFill>
                  <a:schemeClr val="hlink"/>
                </a:solidFill>
              </a:rPr>
              <a:t>Übersicht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6096000" y="1260000"/>
            <a:ext cx="5885520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accent1">
                  <a:lumMod val="75000"/>
                </a:schemeClr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r>
              <a:rPr lang="en-US" sz="2800" b="1" dirty="0">
                <a:solidFill>
                  <a:schemeClr val="hlink"/>
                </a:solidFill>
              </a:rPr>
              <a:t>EL </a:t>
            </a:r>
            <a:r>
              <a:rPr lang="en-US" sz="2800" b="1" dirty="0" err="1">
                <a:solidFill>
                  <a:schemeClr val="hlink"/>
                </a:solidFill>
              </a:rPr>
              <a:t>Übersicht</a:t>
            </a:r>
            <a:endParaRPr lang="en-US" sz="2800" b="1" dirty="0">
              <a:solidFill>
                <a:schemeClr val="hlink"/>
              </a:solidFill>
            </a:endParaRPr>
          </a:p>
          <a:p>
            <a:pPr marL="0" lvl="1" algn="ctr">
              <a:spcBef>
                <a:spcPts val="0"/>
              </a:spcBef>
            </a:pPr>
            <a:endParaRPr lang="en-US" sz="2800" b="1" dirty="0">
              <a:solidFill>
                <a:schemeClr val="hlink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Jonas Oberröhrmann</a:t>
            </a: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de-DE" dirty="0"/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sz="1600" dirty="0"/>
              <a:t>ISFH, Deutschland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F16DDB-1DA5-46B5-92AD-27FDF98B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695" t="9254" r="10330"/>
          <a:stretch/>
        </p:blipFill>
        <p:spPr>
          <a:xfrm>
            <a:off x="1358870" y="1775012"/>
            <a:ext cx="4737130" cy="4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656C6-F58B-4388-B409-796409FC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G1331, G1243: EL und S-Shape 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61BDB-9CA7-40FC-B88C-D3157BAD1F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374" y="1260000"/>
            <a:ext cx="5417851" cy="4860000"/>
          </a:xfrm>
        </p:spPr>
        <p:txBody>
          <a:bodyPr/>
          <a:lstStyle/>
          <a:p>
            <a:r>
              <a:rPr lang="de-DE" dirty="0"/>
              <a:t>Welche Kurven von welchen Zellen weisen S-Shape auf?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C68DA5-1854-415E-9F94-E990BFC3D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1CE8A7-AC35-459A-9B78-4C6E12938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7787C4-6309-46FF-A441-CE946A8DE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Inhaltsplatzhalter 7">
            <a:extLst>
              <a:ext uri="{FF2B5EF4-FFF2-40B4-BE49-F238E27FC236}">
                <a16:creationId xmlns:a16="http://schemas.microsoft.com/office/drawing/2014/main" id="{1D45F301-155E-4B61-A067-06ABB3312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134336"/>
              </p:ext>
            </p:extLst>
          </p:nvPr>
        </p:nvGraphicFramePr>
        <p:xfrm>
          <a:off x="5683249" y="1260002"/>
          <a:ext cx="6200775" cy="485999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2187911271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296221047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963152155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1399743294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1344293665"/>
                    </a:ext>
                  </a:extLst>
                </a:gridCol>
              </a:tblGrid>
              <a:tr h="802569">
                <a:tc>
                  <a:txBody>
                    <a:bodyPr/>
                    <a:lstStyle/>
                    <a:p>
                      <a:r>
                        <a:rPr lang="de-DE" dirty="0"/>
                        <a:t>Substrat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S-Shape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EL Bild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Extra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97439"/>
                  </a:ext>
                </a:extLst>
              </a:tr>
              <a:tr h="802569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Z1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09600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974123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61043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Keine 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IV 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62221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8407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Leicht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68032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98910"/>
                  </a:ext>
                </a:extLst>
              </a:tr>
              <a:tr h="464980">
                <a:tc>
                  <a:txBody>
                    <a:bodyPr/>
                    <a:lstStyle/>
                    <a:p>
                      <a:r>
                        <a:rPr lang="de-DE" dirty="0"/>
                        <a:t>G1331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Schlecht?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927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29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E6A75-C640-4C69-99E7-E7F2BC3A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P3T_063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3AE98-AE73-4640-9BC4-9D426B9B9A8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374" y="1260000"/>
            <a:ext cx="5607791" cy="4860000"/>
          </a:xfrm>
        </p:spPr>
        <p:txBody>
          <a:bodyPr/>
          <a:lstStyle/>
          <a:p>
            <a:r>
              <a:rPr lang="de-DE" dirty="0"/>
              <a:t>Gläser G1964, G1965, G1966 Defekte in ITO gelasert (s. Abbildung 1)</a:t>
            </a:r>
          </a:p>
          <a:p>
            <a:r>
              <a:rPr lang="de-DE" dirty="0"/>
              <a:t>Defektbreite 300 µm</a:t>
            </a:r>
          </a:p>
          <a:p>
            <a:r>
              <a:rPr lang="de-DE" dirty="0"/>
              <a:t>Maskentyp 73-2_Defekte hergestellt</a:t>
            </a:r>
          </a:p>
          <a:p>
            <a:r>
              <a:rPr lang="de-DE" dirty="0"/>
              <a:t>Zur Reinigung gegeben (Conni)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562808-927D-480F-8635-411E74B46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EBE2D7-6295-4C03-B555-D9F0F6C23B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CDA20C-7E11-43D7-8F3A-E955A83E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80" y="3675520"/>
            <a:ext cx="2951850" cy="24782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733443-B5EB-4370-8030-6D7233BCB932}"/>
              </a:ext>
            </a:extLst>
          </p:cNvPr>
          <p:cNvSpPr txBox="1"/>
          <p:nvPr/>
        </p:nvSpPr>
        <p:spPr>
          <a:xfrm>
            <a:off x="1777986" y="6245534"/>
            <a:ext cx="24000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100" i="0" dirty="0"/>
              <a:t>Abbildung 1: Zeichnung Defekte ITO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B71E74B-A37E-4DEF-B489-48A0574F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50" y="3675520"/>
            <a:ext cx="2951850" cy="2474568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3F477F9-13D3-4BA3-95D3-D20FF143B7A6}"/>
              </a:ext>
            </a:extLst>
          </p:cNvPr>
          <p:cNvSpPr txBox="1">
            <a:spLocks/>
          </p:cNvSpPr>
          <p:nvPr/>
        </p:nvSpPr>
        <p:spPr>
          <a:xfrm>
            <a:off x="5800165" y="1326931"/>
            <a:ext cx="5607791" cy="486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12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42925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730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19250" indent="0" algn="l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Maskentyp 73-2_Defekte hergestellt (s. Abbildung 2)</a:t>
            </a:r>
          </a:p>
          <a:p>
            <a:r>
              <a:rPr lang="de-DE" dirty="0"/>
              <a:t>Gereinigt (Marvin)</a:t>
            </a:r>
          </a:p>
          <a:p>
            <a:r>
              <a:rPr lang="de-DE" dirty="0"/>
              <a:t>Chargenprotokoll in P3T_063 gelegt</a:t>
            </a:r>
          </a:p>
          <a:p>
            <a:r>
              <a:rPr lang="de-DE" b="1" dirty="0">
                <a:solidFill>
                  <a:srgbClr val="3F739B"/>
                </a:solidFill>
              </a:rPr>
              <a:t>Prozessierung: Fr (5.11.) oder Di (9.11.)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2591000-69CC-4843-99CD-DF23482DE652}"/>
              </a:ext>
            </a:extLst>
          </p:cNvPr>
          <p:cNvSpPr txBox="1"/>
          <p:nvPr/>
        </p:nvSpPr>
        <p:spPr>
          <a:xfrm>
            <a:off x="6984150" y="6245533"/>
            <a:ext cx="27732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100" i="0" dirty="0"/>
              <a:t>Abbildung 2: Maske 73-2_Defekt</a:t>
            </a:r>
          </a:p>
        </p:txBody>
      </p:sp>
    </p:spTree>
    <p:extLst>
      <p:ext uri="{BB962C8B-B14F-4D97-AF65-F5344CB8AC3E}">
        <p14:creationId xmlns:p14="http://schemas.microsoft.com/office/powerpoint/2010/main" val="205074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CCF18-24FC-4D3A-A13B-811A958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44AD1A-B9D8-4496-8B0F-6757D968B4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2375" y="1260000"/>
            <a:ext cx="5306725" cy="4860000"/>
          </a:xfrm>
        </p:spPr>
        <p:txBody>
          <a:bodyPr/>
          <a:lstStyle/>
          <a:p>
            <a:r>
              <a:rPr lang="de-DE" dirty="0"/>
              <a:t>Zellen </a:t>
            </a:r>
            <a:r>
              <a:rPr lang="de-DE" dirty="0" err="1"/>
              <a:t>vorpolen</a:t>
            </a:r>
            <a:r>
              <a:rPr lang="de-DE" dirty="0"/>
              <a:t> – wie bei IV </a:t>
            </a:r>
            <a:r>
              <a:rPr lang="de-DE" dirty="0" err="1"/>
              <a:t>Mesung</a:t>
            </a:r>
            <a:r>
              <a:rPr lang="de-DE" dirty="0"/>
              <a:t>? Oder light </a:t>
            </a:r>
            <a:r>
              <a:rPr lang="de-DE" dirty="0" err="1"/>
              <a:t>soaking</a:t>
            </a:r>
            <a:r>
              <a:rPr lang="de-DE" dirty="0"/>
              <a:t>?</a:t>
            </a:r>
          </a:p>
          <a:p>
            <a:r>
              <a:rPr lang="de-DE" dirty="0"/>
              <a:t>Siehe [2]: „As an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sidenote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EL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essential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after a </a:t>
            </a:r>
            <a:r>
              <a:rPr lang="de-DE" dirty="0" err="1"/>
              <a:t>fixed</a:t>
            </a:r>
            <a:r>
              <a:rPr lang="de-DE" dirty="0"/>
              <a:t> 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initiation</a:t>
            </a:r>
            <a:r>
              <a:rPr lang="de-DE" dirty="0"/>
              <a:t>.“</a:t>
            </a:r>
          </a:p>
          <a:p>
            <a:r>
              <a:rPr lang="de-DE" dirty="0" err="1"/>
              <a:t>Pinholes</a:t>
            </a:r>
            <a:r>
              <a:rPr lang="de-DE" dirty="0"/>
              <a:t> in </a:t>
            </a:r>
            <a:r>
              <a:rPr lang="de-DE" dirty="0" err="1"/>
              <a:t>Perowskiten</a:t>
            </a:r>
            <a:r>
              <a:rPr lang="de-DE" dirty="0"/>
              <a:t>? [2]</a:t>
            </a:r>
          </a:p>
          <a:p>
            <a:r>
              <a:rPr lang="de-DE" dirty="0"/>
              <a:t>Was ist der Unterschied zwischen Spiro-</a:t>
            </a:r>
            <a:r>
              <a:rPr lang="de-DE" dirty="0" err="1"/>
              <a:t>oMeTAD</a:t>
            </a:r>
            <a:r>
              <a:rPr lang="de-DE" dirty="0"/>
              <a:t> und TTB? Wieso TTB?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A263CC-3F99-45DF-8E73-1E3EC9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821FB74-00EB-439A-8ADE-978D4D92D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445653-F7C7-48D8-9062-ED16A4C2C73A}"/>
              </a:ext>
            </a:extLst>
          </p:cNvPr>
          <p:cNvSpPr txBox="1"/>
          <p:nvPr/>
        </p:nvSpPr>
        <p:spPr>
          <a:xfrm>
            <a:off x="244257" y="6128252"/>
            <a:ext cx="436337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de-DE" sz="1000" i="0" dirty="0"/>
              <a:t>[2] </a:t>
            </a:r>
            <a:r>
              <a:rPr lang="de-DE" sz="1000" dirty="0" err="1">
                <a:hlinkClick r:id="rId2"/>
              </a:rPr>
              <a:t>Soufiani</a:t>
            </a:r>
            <a:r>
              <a:rPr lang="de-DE" sz="1000" dirty="0"/>
              <a:t>, A. M., Journal </a:t>
            </a:r>
            <a:r>
              <a:rPr lang="de-DE" sz="1000" dirty="0" err="1"/>
              <a:t>of</a:t>
            </a:r>
            <a:r>
              <a:rPr lang="de-DE" sz="1000" dirty="0"/>
              <a:t> Applied Physics, 2016, </a:t>
            </a:r>
            <a:r>
              <a:rPr lang="de-DE" sz="1000" dirty="0" err="1"/>
              <a:t>doi</a:t>
            </a:r>
            <a:r>
              <a:rPr lang="de-DE" sz="1000" dirty="0"/>
              <a:t>: </a:t>
            </a:r>
            <a:r>
              <a:rPr lang="de-DE" sz="1000" dirty="0">
                <a:hlinkClick r:id="rId3"/>
              </a:rPr>
              <a:t>10.1063/1.4956436</a:t>
            </a:r>
            <a:r>
              <a:rPr lang="de-DE" sz="1000" dirty="0"/>
              <a:t> </a:t>
            </a:r>
            <a:endParaRPr lang="de-DE" sz="1000" i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3B33857-B167-4E87-AAE9-23EE781C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562" y="1538055"/>
            <a:ext cx="4477375" cy="3324689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11501D8-8BBF-4A9E-B188-D11259879019}"/>
              </a:ext>
            </a:extLst>
          </p:cNvPr>
          <p:cNvCxnSpPr>
            <a:endCxn id="11" idx="1"/>
          </p:cNvCxnSpPr>
          <p:nvPr/>
        </p:nvCxnSpPr>
        <p:spPr>
          <a:xfrm flipV="1">
            <a:off x="5638800" y="3200400"/>
            <a:ext cx="980762" cy="342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A43E4D8-5288-4AB2-A9D4-38DA20684D0E}"/>
              </a:ext>
            </a:extLst>
          </p:cNvPr>
          <p:cNvSpPr txBox="1"/>
          <p:nvPr/>
        </p:nvSpPr>
        <p:spPr>
          <a:xfrm>
            <a:off x="6619562" y="4897868"/>
            <a:ext cx="4477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000" i="0" dirty="0"/>
              <a:t>Abbildung: EL </a:t>
            </a:r>
            <a:r>
              <a:rPr lang="de-DE" sz="1000" i="0" dirty="0" err="1"/>
              <a:t>counts</a:t>
            </a:r>
            <a:r>
              <a:rPr lang="de-DE" sz="1000" i="0" dirty="0"/>
              <a:t> in Abhängigkeit der Spannung bei unterschiedlichen Betriebszeiten. Aus [2].</a:t>
            </a:r>
          </a:p>
        </p:txBody>
      </p:sp>
    </p:spTree>
    <p:extLst>
      <p:ext uri="{BB962C8B-B14F-4D97-AF65-F5344CB8AC3E}">
        <p14:creationId xmlns:p14="http://schemas.microsoft.com/office/powerpoint/2010/main" val="349547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10328-6574-4E7A-AF19-B3985822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AED490-6E5B-4113-8770-599DEE973C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de-DE" dirty="0" err="1"/>
              <a:t>Hameiri</a:t>
            </a:r>
            <a:r>
              <a:rPr lang="de-DE" dirty="0"/>
              <a:t>, Z., </a:t>
            </a:r>
            <a:r>
              <a:rPr lang="de-DE" dirty="0" err="1"/>
              <a:t>Mahboubi</a:t>
            </a:r>
            <a:r>
              <a:rPr lang="de-DE" dirty="0"/>
              <a:t> </a:t>
            </a:r>
            <a:r>
              <a:rPr lang="de-DE" dirty="0" err="1"/>
              <a:t>Soufiani</a:t>
            </a:r>
            <a:r>
              <a:rPr lang="de-DE" dirty="0"/>
              <a:t>, A., </a:t>
            </a:r>
            <a:r>
              <a:rPr lang="de-DE" dirty="0" err="1"/>
              <a:t>Juhl</a:t>
            </a:r>
            <a:r>
              <a:rPr lang="de-DE" dirty="0"/>
              <a:t>, M. K., Jiang, L., Huang, F., Cheng, Y.-B., </a:t>
            </a:r>
            <a:r>
              <a:rPr lang="de-DE" dirty="0" err="1"/>
              <a:t>Kampwerth</a:t>
            </a:r>
            <a:r>
              <a:rPr lang="de-DE" dirty="0"/>
              <a:t>, H., Weber, J. W., Green, M. A., and </a:t>
            </a:r>
            <a:r>
              <a:rPr lang="de-DE" dirty="0" err="1"/>
              <a:t>Trupke</a:t>
            </a:r>
            <a:r>
              <a:rPr lang="de-DE" dirty="0"/>
              <a:t>, T. (2015) </a:t>
            </a:r>
            <a:r>
              <a:rPr lang="de-DE" dirty="0" err="1"/>
              <a:t>Photoluminescence</a:t>
            </a:r>
            <a:r>
              <a:rPr lang="de-DE" dirty="0"/>
              <a:t> and </a:t>
            </a:r>
            <a:r>
              <a:rPr lang="de-DE" dirty="0" err="1"/>
              <a:t>electroluminescence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perovskite</a:t>
            </a:r>
            <a:r>
              <a:rPr lang="de-DE" dirty="0"/>
              <a:t> solar </a:t>
            </a:r>
            <a:r>
              <a:rPr lang="de-DE" dirty="0" err="1"/>
              <a:t>cells</a:t>
            </a:r>
            <a:r>
              <a:rPr lang="de-DE" dirty="0"/>
              <a:t>. </a:t>
            </a:r>
            <a:r>
              <a:rPr lang="de-DE" i="1" dirty="0" err="1"/>
              <a:t>Prog</a:t>
            </a:r>
            <a:r>
              <a:rPr lang="de-DE" i="1" dirty="0"/>
              <a:t>. </a:t>
            </a:r>
            <a:r>
              <a:rPr lang="de-DE" i="1" dirty="0" err="1"/>
              <a:t>Photovolt</a:t>
            </a:r>
            <a:r>
              <a:rPr lang="de-DE" i="1" dirty="0"/>
              <a:t>: Res. </a:t>
            </a:r>
            <a:r>
              <a:rPr lang="de-DE" i="1" dirty="0" err="1"/>
              <a:t>Appl</a:t>
            </a:r>
            <a:r>
              <a:rPr lang="de-DE" i="1" dirty="0"/>
              <a:t>.</a:t>
            </a:r>
            <a:r>
              <a:rPr lang="de-DE" dirty="0"/>
              <a:t>, 23: 1697– 1705. </a:t>
            </a:r>
            <a:r>
              <a:rPr lang="de-DE" dirty="0" err="1"/>
              <a:t>doi</a:t>
            </a:r>
            <a:r>
              <a:rPr lang="de-DE" dirty="0"/>
              <a:t>: </a:t>
            </a:r>
            <a:r>
              <a:rPr lang="de-DE" dirty="0">
                <a:hlinkClick r:id="rId2" tooltip="Link to external resource: 10.1002/pip.2716"/>
              </a:rPr>
              <a:t>10.1002/pip.2716</a:t>
            </a:r>
            <a:endParaRPr lang="de-DE" dirty="0"/>
          </a:p>
          <a:p>
            <a:r>
              <a:rPr lang="de-DE" dirty="0">
                <a:hlinkClick r:id="rId3"/>
              </a:rPr>
              <a:t>[2] Arman </a:t>
            </a:r>
            <a:r>
              <a:rPr lang="de-DE" dirty="0" err="1">
                <a:hlinkClick r:id="rId3"/>
              </a:rPr>
              <a:t>Mahboubi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Soufiani</a:t>
            </a:r>
            <a:r>
              <a:rPr lang="de-DE" i="1" dirty="0"/>
              <a:t>, </a:t>
            </a:r>
            <a:r>
              <a:rPr lang="de-DE" dirty="0">
                <a:hlinkClick r:id="rId4"/>
              </a:rPr>
              <a:t>Murad J. Y. </a:t>
            </a:r>
            <a:r>
              <a:rPr lang="de-DE" dirty="0" err="1">
                <a:hlinkClick r:id="rId4"/>
              </a:rPr>
              <a:t>Tayebjee</a:t>
            </a:r>
            <a:r>
              <a:rPr lang="de-DE" i="1" dirty="0"/>
              <a:t>, </a:t>
            </a:r>
            <a:r>
              <a:rPr lang="de-DE" dirty="0">
                <a:hlinkClick r:id="rId5"/>
              </a:rPr>
              <a:t>Steffen Meyer</a:t>
            </a:r>
            <a:r>
              <a:rPr lang="de-DE" i="1" dirty="0"/>
              <a:t>, </a:t>
            </a:r>
            <a:r>
              <a:rPr lang="de-DE" dirty="0">
                <a:hlinkClick r:id="rId6"/>
              </a:rPr>
              <a:t>Anita Ho-Baillie</a:t>
            </a:r>
            <a:r>
              <a:rPr lang="de-DE" i="1" dirty="0"/>
              <a:t>, </a:t>
            </a:r>
            <a:r>
              <a:rPr lang="de-DE" dirty="0">
                <a:hlinkClick r:id="rId7"/>
              </a:rPr>
              <a:t>Jae Sung Yun</a:t>
            </a:r>
            <a:r>
              <a:rPr lang="de-DE" i="1" dirty="0"/>
              <a:t>, </a:t>
            </a:r>
            <a:r>
              <a:rPr lang="de-DE" dirty="0">
                <a:hlinkClick r:id="rId8"/>
              </a:rPr>
              <a:t>Rowan W. </a:t>
            </a:r>
            <a:r>
              <a:rPr lang="de-DE" dirty="0" err="1">
                <a:hlinkClick r:id="rId8"/>
              </a:rPr>
              <a:t>MacQueen</a:t>
            </a:r>
            <a:r>
              <a:rPr lang="de-DE" i="1" dirty="0"/>
              <a:t>, </a:t>
            </a:r>
            <a:r>
              <a:rPr lang="de-DE" dirty="0">
                <a:hlinkClick r:id="rId9"/>
              </a:rPr>
              <a:t>Leone </a:t>
            </a:r>
            <a:r>
              <a:rPr lang="de-DE" dirty="0" err="1">
                <a:hlinkClick r:id="rId9"/>
              </a:rPr>
              <a:t>Spiccia</a:t>
            </a:r>
            <a:r>
              <a:rPr lang="de-DE" i="1" dirty="0"/>
              <a:t>, </a:t>
            </a:r>
            <a:r>
              <a:rPr lang="de-DE" dirty="0">
                <a:hlinkClick r:id="rId10"/>
              </a:rPr>
              <a:t>Martin A. Green</a:t>
            </a:r>
            <a:r>
              <a:rPr lang="de-DE" i="1" dirty="0"/>
              <a:t>, and </a:t>
            </a:r>
            <a:r>
              <a:rPr lang="de-DE" dirty="0">
                <a:hlinkClick r:id="rId11"/>
              </a:rPr>
              <a:t>Ziv </a:t>
            </a:r>
            <a:r>
              <a:rPr lang="de-DE" dirty="0" err="1">
                <a:hlinkClick r:id="rId11"/>
              </a:rPr>
              <a:t>Hameiri</a:t>
            </a:r>
            <a:r>
              <a:rPr lang="de-DE" dirty="0"/>
              <a:t> , "Electro- and </a:t>
            </a:r>
            <a:r>
              <a:rPr lang="de-DE" dirty="0" err="1"/>
              <a:t>photoluminescence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fast </a:t>
            </a:r>
            <a:r>
              <a:rPr lang="de-DE" dirty="0" err="1"/>
              <a:t>screening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uniformity</a:t>
            </a:r>
            <a:r>
              <a:rPr lang="de-DE" dirty="0"/>
              <a:t> and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in planar </a:t>
            </a:r>
            <a:r>
              <a:rPr lang="de-DE" dirty="0" err="1"/>
              <a:t>perovskite</a:t>
            </a:r>
            <a:r>
              <a:rPr lang="de-DE" dirty="0"/>
              <a:t> solar </a:t>
            </a:r>
            <a:r>
              <a:rPr lang="de-DE" dirty="0" err="1"/>
              <a:t>cells</a:t>
            </a:r>
            <a:r>
              <a:rPr lang="de-DE" dirty="0"/>
              <a:t>", Journal </a:t>
            </a:r>
            <a:r>
              <a:rPr lang="de-DE" dirty="0" err="1"/>
              <a:t>of</a:t>
            </a:r>
            <a:r>
              <a:rPr lang="de-DE" dirty="0"/>
              <a:t> Applied Physics 120, 035702 (2016) </a:t>
            </a:r>
            <a:r>
              <a:rPr lang="de-DE" dirty="0">
                <a:hlinkClick r:id="rId12"/>
              </a:rPr>
              <a:t>https://doi.org/10.1063/1.4956436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38DA33-E035-47E0-9922-6DB7247F8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403334-3FED-4A86-A32D-48BB9AD9A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5B14A-CD92-41DF-B921-8B8677D1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66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72012-17CC-4C1D-B6A8-86BA8C8C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7DD1C1-7D6E-4226-BCB0-6A1174290C4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de-DE" dirty="0"/>
                  <a:t>EL Bilder nicht in Sättigung, sonst geht Information verloren</a:t>
                </a:r>
              </a:p>
              <a:p>
                <a:r>
                  <a:rPr lang="de-DE" dirty="0" err="1"/>
                  <a:t>Exposure</a:t>
                </a:r>
                <a:r>
                  <a:rPr lang="de-DE" dirty="0"/>
                  <a:t> Times 1 </a:t>
                </a:r>
                <a:r>
                  <a:rPr lang="de-DE" dirty="0" err="1"/>
                  <a:t>ms</a:t>
                </a:r>
                <a:r>
                  <a:rPr lang="de-DE" dirty="0"/>
                  <a:t> … 1000 s</a:t>
                </a:r>
              </a:p>
              <a:p>
                <a:r>
                  <a:rPr lang="de-DE" dirty="0" err="1"/>
                  <a:t>Sensicam</a:t>
                </a:r>
                <a:r>
                  <a:rPr lang="de-DE" dirty="0"/>
                  <a:t> in „</a:t>
                </a:r>
                <a:r>
                  <a:rPr lang="de-DE" dirty="0" err="1"/>
                  <a:t>qe</a:t>
                </a:r>
                <a:r>
                  <a:rPr lang="de-DE" dirty="0"/>
                  <a:t>“-Mode: Dann QE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de-DE" dirty="0"/>
                  <a:t>% bei 780 nm.</a:t>
                </a:r>
              </a:p>
              <a:p>
                <a:r>
                  <a:rPr lang="de-DE" dirty="0"/>
                  <a:t>Welcher Filter ist verbaut?</a:t>
                </a:r>
              </a:p>
              <a:p>
                <a:r>
                  <a:rPr lang="de-DE" dirty="0"/>
                  <a:t>Zeit nach Anlegen der Spannung ist wichtig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17DD1C1-7D6E-4226-BCB0-6A117429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75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7812C4-F84D-43D7-B820-C19340C0B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ADDCC0-5592-4501-80CC-02C9D9A00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CC9613-3A74-4B14-91B5-8F67A8A4A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041A58-AC47-436B-9A5D-BA28BB20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141" y="1398493"/>
            <a:ext cx="4182701" cy="37204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05C65DA-CC26-4B73-BE60-C9F28B64B26F}"/>
              </a:ext>
            </a:extLst>
          </p:cNvPr>
          <p:cNvSpPr txBox="1"/>
          <p:nvPr/>
        </p:nvSpPr>
        <p:spPr>
          <a:xfrm>
            <a:off x="7584141" y="5163097"/>
            <a:ext cx="41827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1000" i="0" dirty="0"/>
              <a:t>Abbildung: Quanteneffizienz der </a:t>
            </a:r>
            <a:r>
              <a:rPr lang="de-DE" sz="1000" i="0" dirty="0" err="1"/>
              <a:t>Sensicam</a:t>
            </a:r>
            <a:r>
              <a:rPr lang="de-DE" sz="1000" i="0" dirty="0"/>
              <a:t> </a:t>
            </a:r>
            <a:r>
              <a:rPr lang="de-DE" sz="1000" i="0" dirty="0" err="1"/>
              <a:t>qe</a:t>
            </a:r>
            <a:r>
              <a:rPr lang="de-DE" sz="1000" i="0" dirty="0"/>
              <a:t>. Entnommen aus </a:t>
            </a:r>
            <a:r>
              <a:rPr lang="de-DE" sz="1000" i="0" dirty="0" err="1"/>
              <a:t>Sensicam</a:t>
            </a:r>
            <a:r>
              <a:rPr lang="de-DE" sz="1000" i="0" dirty="0"/>
              <a:t> Anleitung.</a:t>
            </a:r>
          </a:p>
        </p:txBody>
      </p:sp>
    </p:spTree>
    <p:extLst>
      <p:ext uri="{BB962C8B-B14F-4D97-AF65-F5344CB8AC3E}">
        <p14:creationId xmlns:p14="http://schemas.microsoft.com/office/powerpoint/2010/main" val="160241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E724E-5268-4450-97D6-47498B05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 Objektive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40C5B9-724E-454C-B247-973F4052EA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Gerade eingebaut: Pentax C2514-M(KP) (Minimaler Abstand 25cm)</a:t>
            </a:r>
          </a:p>
          <a:p>
            <a:r>
              <a:rPr lang="de-DE" dirty="0"/>
              <a:t>Weitere Objektive vorhanden</a:t>
            </a:r>
          </a:p>
          <a:p>
            <a:r>
              <a:rPr lang="de-DE" dirty="0" err="1"/>
              <a:t>Brennweitenverdoppler</a:t>
            </a:r>
            <a:endParaRPr lang="de-DE" dirty="0"/>
          </a:p>
          <a:p>
            <a:r>
              <a:rPr lang="de-DE" dirty="0"/>
              <a:t>Wie Auflösung verbessern?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B6E003-EED4-4AA2-8571-FA81C5B7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2BD9B7-ACDC-44FF-A7CA-FBF0FEE456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D47C5F-D918-4324-BD5C-7BE29FF02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3D23A378-B313-49EE-A50D-595036294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50004"/>
              </p:ext>
            </p:extLst>
          </p:nvPr>
        </p:nvGraphicFramePr>
        <p:xfrm>
          <a:off x="5456023" y="2797288"/>
          <a:ext cx="5599953" cy="2865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71812">
                  <a:extLst>
                    <a:ext uri="{9D8B030D-6E8A-4147-A177-3AD203B41FA5}">
                      <a16:colId xmlns:a16="http://schemas.microsoft.com/office/drawing/2014/main" val="285391431"/>
                    </a:ext>
                  </a:extLst>
                </a:gridCol>
                <a:gridCol w="1748117">
                  <a:extLst>
                    <a:ext uri="{9D8B030D-6E8A-4147-A177-3AD203B41FA5}">
                      <a16:colId xmlns:a16="http://schemas.microsoft.com/office/drawing/2014/main" val="930232265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11103481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17166240"/>
                    </a:ext>
                  </a:extLst>
                </a:gridCol>
              </a:tblGrid>
              <a:tr h="369325">
                <a:tc>
                  <a:txBody>
                    <a:bodyPr/>
                    <a:lstStyle/>
                    <a:p>
                      <a:r>
                        <a:rPr lang="de-DE" dirty="0"/>
                        <a:t>Hersteller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Linse Model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9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C2514-M(KP)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7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C3516-M(KP)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8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7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5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55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88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G1243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014D67-9896-4057-A038-B0CF3AECDD1C}"/>
              </a:ext>
            </a:extLst>
          </p:cNvPr>
          <p:cNvSpPr txBox="1"/>
          <p:nvPr/>
        </p:nvSpPr>
        <p:spPr>
          <a:xfrm>
            <a:off x="1223116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6CE228-1957-405C-91A5-0B2BE0BD69DC}"/>
              </a:ext>
            </a:extLst>
          </p:cNvPr>
          <p:cNvSpPr txBox="1"/>
          <p:nvPr/>
        </p:nvSpPr>
        <p:spPr>
          <a:xfrm>
            <a:off x="4492879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F8CAB6-C59E-4C7F-80B8-A571BFC48D8F}"/>
              </a:ext>
            </a:extLst>
          </p:cNvPr>
          <p:cNvSpPr txBox="1"/>
          <p:nvPr/>
        </p:nvSpPr>
        <p:spPr>
          <a:xfrm>
            <a:off x="7209957" y="1155468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3EC7C3-690A-43D0-8EDE-09B50F0982D1}"/>
              </a:ext>
            </a:extLst>
          </p:cNvPr>
          <p:cNvSpPr txBox="1"/>
          <p:nvPr/>
        </p:nvSpPr>
        <p:spPr>
          <a:xfrm>
            <a:off x="9927035" y="1155469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04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22FB695-5515-478C-B14D-483FA5DC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8333" y="1463245"/>
            <a:ext cx="3600000" cy="270293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6E839F-9BF4-43A6-AAD2-BB9066332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53228" y="1413282"/>
            <a:ext cx="3600000" cy="27029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B07BA39-02D0-4AEE-BE64-11A2D49CE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9684" y="3855770"/>
            <a:ext cx="3600000" cy="2702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C017285-1959-4AEC-B863-BCFCF3227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9442" y="1340442"/>
            <a:ext cx="3600000" cy="270293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3BCD53-9C6A-4A4C-A570-EF54C8847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16704" y="3890623"/>
            <a:ext cx="3600000" cy="27029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D6C7377-0F02-40BD-83A5-6825620E80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999" y="3876501"/>
            <a:ext cx="3600000" cy="270293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732DED-7052-4174-9B0A-D61E87FB3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55999" y="1340442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 Z</a:t>
            </a:r>
            <a:r>
              <a:rPr lang="de-DE" dirty="0"/>
              <a:t>elle 02: </a:t>
            </a:r>
            <a:r>
              <a:rPr lang="de-DE" dirty="0" err="1"/>
              <a:t>Exposure</a:t>
            </a:r>
            <a:r>
              <a:rPr lang="de-DE" dirty="0"/>
              <a:t> 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</a:t>
            </a:r>
            <a:r>
              <a:rPr lang="en-US" dirty="0">
                <a:sym typeface="Wingdings" panose="05000000000000000000" pitchFamily="2" charset="2"/>
              </a:rPr>
              <a:t>. Signal = Signal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integriert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(counts/s) = Sum. Signal/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</a:t>
            </a:r>
            <a:r>
              <a:rPr lang="en-US" dirty="0" err="1">
                <a:sym typeface="Wingdings" panose="05000000000000000000" pitchFamily="2" charset="2"/>
              </a:rPr>
              <a:t>konstant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kann</a:t>
            </a:r>
            <a:r>
              <a:rPr lang="en-US" dirty="0">
                <a:sym typeface="Wingdings" panose="05000000000000000000" pitchFamily="2" charset="2"/>
              </a:rPr>
              <a:t> ich also </a:t>
            </a:r>
            <a:r>
              <a:rPr lang="en-US" dirty="0" err="1">
                <a:sym typeface="Wingdings" panose="05000000000000000000" pitchFamily="2" charset="2"/>
              </a:rPr>
              <a:t>Aufnahmen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mit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verschiedenen</a:t>
            </a:r>
            <a:r>
              <a:rPr lang="en-US" dirty="0">
                <a:sym typeface="Wingdings" panose="05000000000000000000" pitchFamily="2" charset="2"/>
              </a:rPr>
              <a:t> Exposure Times </a:t>
            </a:r>
            <a:r>
              <a:rPr lang="en-US" dirty="0" err="1">
                <a:sym typeface="Wingdings" panose="05000000000000000000" pitchFamily="2" charset="2"/>
              </a:rPr>
              <a:t>vergleichen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b="1" dirty="0" err="1">
                <a:solidFill>
                  <a:srgbClr val="3F739B"/>
                </a:solidFill>
                <a:sym typeface="Wingdings" panose="05000000000000000000" pitchFamily="2" charset="2"/>
              </a:rPr>
              <a:t>Ergebnis</a:t>
            </a:r>
            <a:r>
              <a:rPr lang="en-US" b="1" dirty="0">
                <a:solidFill>
                  <a:srgbClr val="3F739B"/>
                </a:solidFill>
                <a:sym typeface="Wingdings" panose="05000000000000000000" pitchFamily="2" charset="2"/>
              </a:rPr>
              <a:t>:</a:t>
            </a:r>
            <a:r>
              <a:rPr lang="en-US" dirty="0">
                <a:solidFill>
                  <a:srgbClr val="3F739B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Je </a:t>
            </a:r>
            <a:r>
              <a:rPr lang="en-US" dirty="0" err="1">
                <a:sym typeface="Wingdings" panose="05000000000000000000" pitchFamily="2" charset="2"/>
              </a:rPr>
              <a:t>länger</a:t>
            </a:r>
            <a:r>
              <a:rPr lang="en-US" dirty="0">
                <a:sym typeface="Wingdings" panose="05000000000000000000" pitchFamily="2" charset="2"/>
              </a:rPr>
              <a:t> die Exposure Time, </a:t>
            </a:r>
            <a:r>
              <a:rPr lang="en-US" dirty="0" err="1">
                <a:sym typeface="Wingdings" panose="05000000000000000000" pitchFamily="2" charset="2"/>
              </a:rPr>
              <a:t>desto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stabiler</a:t>
            </a:r>
            <a:r>
              <a:rPr lang="en-US" dirty="0">
                <a:sym typeface="Wingdings" panose="05000000000000000000" pitchFamily="2" charset="2"/>
              </a:rPr>
              <a:t> das </a:t>
            </a:r>
            <a:r>
              <a:rPr lang="en-US" dirty="0" err="1">
                <a:sym typeface="Wingdings" panose="05000000000000000000" pitchFamily="2" charset="2"/>
              </a:rPr>
              <a:t>Ergebnis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Grundsätzlich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Bilder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jedoch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vergleichbar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Gilt </a:t>
            </a:r>
            <a:r>
              <a:rPr lang="en-US" dirty="0" err="1">
                <a:sym typeface="Wingdings" panose="05000000000000000000" pitchFamily="2" charset="2"/>
              </a:rPr>
              <a:t>auch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für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verschiedene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Spannungen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Konsistenz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03FF335-B901-49DE-85F2-E57C6D944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649256"/>
              </p:ext>
            </p:extLst>
          </p:nvPr>
        </p:nvGraphicFramePr>
        <p:xfrm>
          <a:off x="192087" y="1748118"/>
          <a:ext cx="5913850" cy="3697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66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G1243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Summiertes</a:t>
            </a:r>
            <a:r>
              <a:rPr lang="en-US" dirty="0">
                <a:sym typeface="Wingdings" panose="05000000000000000000" pitchFamily="2" charset="2"/>
              </a:rPr>
              <a:t> Signal = </a:t>
            </a:r>
            <a:r>
              <a:rPr lang="en-US" dirty="0" err="1">
                <a:sym typeface="Wingdings" panose="05000000000000000000" pitchFamily="2" charset="2"/>
              </a:rPr>
              <a:t>Summe</a:t>
            </a:r>
            <a:r>
              <a:rPr lang="en-US" dirty="0">
                <a:sym typeface="Wingdings" panose="05000000000000000000" pitchFamily="2" charset="2"/>
              </a:rPr>
              <a:t> (Counts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addiert</a:t>
            </a:r>
            <a:r>
              <a:rPr lang="en-US" dirty="0">
                <a:sym typeface="Wingdings" panose="05000000000000000000" pitchFamily="2" charset="2"/>
              </a:rPr>
              <a:t>)/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in </a:t>
            </a:r>
            <a:r>
              <a:rPr lang="en-US" dirty="0" err="1">
                <a:sym typeface="Wingdings" panose="05000000000000000000" pitchFamily="2" charset="2"/>
              </a:rPr>
              <a:t>Abhängigkeit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angelegten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dargestellt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Abbildung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 err="1">
                <a:sym typeface="Wingdings" panose="05000000000000000000" pitchFamily="2" charset="2"/>
              </a:rPr>
              <a:t>Exponentieller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Verlauf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erkennbar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leichte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Abweichungen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besonders</a:t>
            </a:r>
            <a:r>
              <a:rPr lang="en-US" dirty="0">
                <a:sym typeface="Wingdings" panose="05000000000000000000" pitchFamily="2" charset="2"/>
              </a:rPr>
              <a:t> in log Skala)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ADE1087-7C45-4B38-82E2-2BD3BFF6E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747477"/>
              </p:ext>
            </p:extLst>
          </p:nvPr>
        </p:nvGraphicFramePr>
        <p:xfrm>
          <a:off x="304800" y="1507013"/>
          <a:ext cx="5981700" cy="4090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A3A8AF00-4000-40F9-8B97-B0A437675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783673"/>
              </p:ext>
            </p:extLst>
          </p:nvPr>
        </p:nvGraphicFramePr>
        <p:xfrm>
          <a:off x="6929438" y="3926869"/>
          <a:ext cx="3519488" cy="2193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902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9212A-3E64-45A6-8647-B7AC19F6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Signal-</a:t>
            </a:r>
            <a:r>
              <a:rPr lang="de-DE" dirty="0" err="1"/>
              <a:t>Spannungs</a:t>
            </a:r>
            <a:r>
              <a:rPr lang="de-DE" dirty="0"/>
              <a:t> Kennlinie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13E2103-9C1C-4188-9BA5-275D81CA029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/>
              <a:lstStyle/>
              <a:p>
                <a:r>
                  <a:rPr lang="de-DE" dirty="0"/>
                  <a:t>Gemessene Lumineszenz:</a:t>
                </a:r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≈25</m:t>
                    </m:r>
                  </m:oMath>
                </a14:m>
                <a:r>
                  <a:rPr lang="de-DE" dirty="0"/>
                  <a:t> meV</a:t>
                </a:r>
              </a:p>
              <a:p>
                <a:r>
                  <a:rPr lang="de-DE" dirty="0"/>
                  <a:t>Theoretisch exponentieller Verlauf erwartet (s. Abb. 1)</a:t>
                </a:r>
              </a:p>
              <a:p>
                <a:r>
                  <a:rPr lang="de-DE" dirty="0"/>
                  <a:t>Serienwiderstände führen zu Spannungsabfall</a:t>
                </a:r>
              </a:p>
              <a:p>
                <a:r>
                  <a:rPr lang="de-DE" dirty="0"/>
                  <a:t>Lokale Spannung bestimmt EL Intensität</a:t>
                </a:r>
              </a:p>
              <a:p>
                <a:r>
                  <a:rPr lang="de-DE" dirty="0"/>
                  <a:t>Korrektur: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𝑙𝑜𝑘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𝑎𝑝𝑝𝑙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13E2103-9C1C-4188-9BA5-275D81CA0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75" t="-17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CFDA02-20A9-489B-B182-DB0605AFC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EA4074-B42B-4868-9CC5-BCC2D9039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Datum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0955E5-61F8-4656-A677-814265847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6F41BC-84D5-4297-8BD6-E46ABDC4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47" y="1309306"/>
            <a:ext cx="4940484" cy="365763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83440A-0ECB-4C69-8976-40E7A0E8C3B2}"/>
              </a:ext>
            </a:extLst>
          </p:cNvPr>
          <p:cNvSpPr txBox="1"/>
          <p:nvPr/>
        </p:nvSpPr>
        <p:spPr>
          <a:xfrm>
            <a:off x="6989447" y="5022916"/>
            <a:ext cx="4222310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1000" i="0" dirty="0"/>
              <a:t>Abbildung 1: EL </a:t>
            </a:r>
            <a:r>
              <a:rPr lang="de-DE" sz="1000" i="0" dirty="0" err="1"/>
              <a:t>counts</a:t>
            </a:r>
            <a:r>
              <a:rPr lang="de-DE" sz="1000" i="0" dirty="0"/>
              <a:t> in Abhängigkeit der Spannung. Entnommen aus [1].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E0CF65-BAC1-4178-8084-3673FA04BE03}"/>
              </a:ext>
            </a:extLst>
          </p:cNvPr>
          <p:cNvSpPr txBox="1"/>
          <p:nvPr/>
        </p:nvSpPr>
        <p:spPr>
          <a:xfrm>
            <a:off x="192373" y="5799269"/>
            <a:ext cx="51236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de-DE" sz="1000" i="0" dirty="0"/>
              <a:t>[1] </a:t>
            </a:r>
            <a:r>
              <a:rPr lang="de-DE" sz="1000" dirty="0" err="1"/>
              <a:t>Hameiri</a:t>
            </a:r>
            <a:r>
              <a:rPr lang="de-DE" sz="1000" dirty="0"/>
              <a:t>, Z., </a:t>
            </a:r>
            <a:r>
              <a:rPr lang="de-DE" sz="1000" i="1" dirty="0" err="1"/>
              <a:t>Prog</a:t>
            </a:r>
            <a:r>
              <a:rPr lang="de-DE" sz="1000" i="1" dirty="0"/>
              <a:t>. </a:t>
            </a:r>
            <a:r>
              <a:rPr lang="de-DE" sz="1000" i="1" dirty="0" err="1"/>
              <a:t>Photovolt</a:t>
            </a:r>
            <a:r>
              <a:rPr lang="de-DE" sz="1000" i="1" dirty="0"/>
              <a:t>: Res. </a:t>
            </a:r>
            <a:r>
              <a:rPr lang="de-DE" sz="1000" i="1" dirty="0" err="1"/>
              <a:t>Appl</a:t>
            </a:r>
            <a:r>
              <a:rPr lang="de-DE" sz="1000" i="1" dirty="0"/>
              <a:t>.</a:t>
            </a:r>
            <a:r>
              <a:rPr lang="de-DE" sz="1000" dirty="0"/>
              <a:t>, 23, 2015, </a:t>
            </a:r>
            <a:r>
              <a:rPr lang="de-DE" sz="1000" dirty="0" err="1"/>
              <a:t>doi</a:t>
            </a:r>
            <a:r>
              <a:rPr lang="de-DE" sz="1000" dirty="0"/>
              <a:t>: </a:t>
            </a:r>
            <a:r>
              <a:rPr lang="de-DE" sz="1000" dirty="0">
                <a:hlinkClick r:id="rId4" tooltip="Link to external resource: 10.1002/pip.2716"/>
              </a:rPr>
              <a:t>10.1002/pip.2716</a:t>
            </a:r>
            <a:endParaRPr lang="de-DE" sz="1000" i="0" dirty="0"/>
          </a:p>
        </p:txBody>
      </p:sp>
    </p:spTree>
    <p:extLst>
      <p:ext uri="{BB962C8B-B14F-4D97-AF65-F5344CB8AC3E}">
        <p14:creationId xmlns:p14="http://schemas.microsoft.com/office/powerpoint/2010/main" val="14256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– G1331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014D67-9896-4057-A038-B0CF3AECDD1C}"/>
              </a:ext>
            </a:extLst>
          </p:cNvPr>
          <p:cNvSpPr txBox="1"/>
          <p:nvPr/>
        </p:nvSpPr>
        <p:spPr>
          <a:xfrm>
            <a:off x="854804" y="2299305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6CE228-1957-405C-91A5-0B2BE0BD69DC}"/>
              </a:ext>
            </a:extLst>
          </p:cNvPr>
          <p:cNvSpPr txBox="1"/>
          <p:nvPr/>
        </p:nvSpPr>
        <p:spPr>
          <a:xfrm>
            <a:off x="4033201" y="2299304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F8CAB6-C59E-4C7F-80B8-A571BFC48D8F}"/>
              </a:ext>
            </a:extLst>
          </p:cNvPr>
          <p:cNvSpPr txBox="1"/>
          <p:nvPr/>
        </p:nvSpPr>
        <p:spPr>
          <a:xfrm>
            <a:off x="7245088" y="2299304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3EC7C3-690A-43D0-8EDE-09B50F0982D1}"/>
              </a:ext>
            </a:extLst>
          </p:cNvPr>
          <p:cNvSpPr txBox="1"/>
          <p:nvPr/>
        </p:nvSpPr>
        <p:spPr>
          <a:xfrm>
            <a:off x="10199144" y="2299303"/>
            <a:ext cx="9137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de-DE" sz="2000" i="0" dirty="0"/>
              <a:t>Zelle 04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1ED26E-AB67-4663-AEDB-B6A2934F2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224" y="2682259"/>
            <a:ext cx="3867768" cy="2903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27ADCD-F27B-475E-A98F-A65654EA9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6975" y="2682259"/>
            <a:ext cx="3867768" cy="29039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93171B4-4171-4475-AD0B-68BD0DE91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7257" y="2682259"/>
            <a:ext cx="3867768" cy="290397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2BC60CF-4E61-45F1-8F1E-F9A86CA1F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2116" y="2607082"/>
            <a:ext cx="3867768" cy="290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8EEB5-2ADC-43C3-BAAE-7BFBDDE7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75" y="179950"/>
            <a:ext cx="9532650" cy="838709"/>
          </a:xfrm>
        </p:spPr>
        <p:txBody>
          <a:bodyPr/>
          <a:lstStyle/>
          <a:p>
            <a:r>
              <a:rPr lang="de-DE" dirty="0" err="1"/>
              <a:t>Ref</a:t>
            </a:r>
            <a:r>
              <a:rPr lang="de-DE" dirty="0"/>
              <a:t> Charge - </a:t>
            </a:r>
            <a:r>
              <a:rPr lang="de-DE" dirty="0">
                <a:solidFill>
                  <a:srgbClr val="3F739B"/>
                </a:solidFill>
              </a:rPr>
              <a:t>G1331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8501BA-FD99-46EA-84D6-6C64D14A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6AE60A-B69C-4790-82F7-3882EDF231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C1E5B3-107F-4B0F-AEC0-CB5B4ABD6D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29.10.2021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13DC0FB-C274-4811-BD87-0135062B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DE7AFC5D-1EFF-4698-A528-78B4BFF4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13" y="1260000"/>
            <a:ext cx="5796000" cy="4860000"/>
          </a:xfrm>
        </p:spPr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Summiertes</a:t>
            </a:r>
            <a:r>
              <a:rPr lang="en-US" dirty="0">
                <a:sym typeface="Wingdings" panose="05000000000000000000" pitchFamily="2" charset="2"/>
              </a:rPr>
              <a:t> Signal = </a:t>
            </a:r>
            <a:r>
              <a:rPr lang="en-US" dirty="0" err="1">
                <a:sym typeface="Wingdings" panose="05000000000000000000" pitchFamily="2" charset="2"/>
              </a:rPr>
              <a:t>Summe</a:t>
            </a:r>
            <a:r>
              <a:rPr lang="en-US" dirty="0">
                <a:sym typeface="Wingdings" panose="05000000000000000000" pitchFamily="2" charset="2"/>
              </a:rPr>
              <a:t> (Counts </a:t>
            </a:r>
            <a:r>
              <a:rPr lang="en-US" dirty="0" err="1">
                <a:sym typeface="Wingdings" panose="05000000000000000000" pitchFamily="2" charset="2"/>
              </a:rPr>
              <a:t>über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addiert</a:t>
            </a:r>
            <a:r>
              <a:rPr lang="en-US" dirty="0">
                <a:sym typeface="Wingdings" panose="05000000000000000000" pitchFamily="2" charset="2"/>
              </a:rPr>
              <a:t>)/</a:t>
            </a:r>
            <a:r>
              <a:rPr lang="en-US" dirty="0" err="1">
                <a:sym typeface="Wingdings" panose="05000000000000000000" pitchFamily="2" charset="2"/>
              </a:rPr>
              <a:t>ExposureTime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Signal in </a:t>
            </a:r>
            <a:r>
              <a:rPr lang="en-US" dirty="0" err="1">
                <a:sym typeface="Wingdings" panose="05000000000000000000" pitchFamily="2" charset="2"/>
              </a:rPr>
              <a:t>Abhängigkeit</a:t>
            </a:r>
            <a:r>
              <a:rPr lang="en-US" dirty="0">
                <a:sym typeface="Wingdings" panose="05000000000000000000" pitchFamily="2" charset="2"/>
              </a:rPr>
              <a:t> der </a:t>
            </a:r>
            <a:r>
              <a:rPr lang="en-US" dirty="0" err="1">
                <a:sym typeface="Wingdings" panose="05000000000000000000" pitchFamily="2" charset="2"/>
              </a:rPr>
              <a:t>angelegten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Spannung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dargestellt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Abbildung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 err="1">
                <a:sym typeface="Wingdings" panose="05000000000000000000" pitchFamily="2" charset="2"/>
              </a:rPr>
              <a:t>Exponentieller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Verlauf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erkennbar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leichte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Abweichungen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besonders</a:t>
            </a:r>
            <a:r>
              <a:rPr lang="en-US" dirty="0">
                <a:sym typeface="Wingdings" panose="05000000000000000000" pitchFamily="2" charset="2"/>
              </a:rPr>
              <a:t> in log Skala)</a:t>
            </a:r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9DE60457-011C-4580-809A-9E20795D1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109079"/>
              </p:ext>
            </p:extLst>
          </p:nvPr>
        </p:nvGraphicFramePr>
        <p:xfrm>
          <a:off x="266700" y="1533525"/>
          <a:ext cx="5467350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8BA85DB8-0712-467B-936F-07E149A239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288107"/>
              </p:ext>
            </p:extLst>
          </p:nvPr>
        </p:nvGraphicFramePr>
        <p:xfrm>
          <a:off x="6674550" y="3859182"/>
          <a:ext cx="3962400" cy="2359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2E991B7-3AA9-497F-B5D2-CDC9DAD9C4DD}"/>
              </a:ext>
            </a:extLst>
          </p:cNvPr>
          <p:cNvSpPr txBox="1"/>
          <p:nvPr/>
        </p:nvSpPr>
        <p:spPr>
          <a:xfrm>
            <a:off x="1081703" y="5638800"/>
            <a:ext cx="465234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de-DE" sz="2000" i="0" dirty="0"/>
              <a:t>Wieso erst ab 1 V? Literatur U&gt;0.4 V..</a:t>
            </a:r>
          </a:p>
        </p:txBody>
      </p:sp>
    </p:spTree>
    <p:extLst>
      <p:ext uri="{BB962C8B-B14F-4D97-AF65-F5344CB8AC3E}">
        <p14:creationId xmlns:p14="http://schemas.microsoft.com/office/powerpoint/2010/main" val="1209492763"/>
      </p:ext>
    </p:extLst>
  </p:cSld>
  <p:clrMapOvr>
    <a:masterClrMapping/>
  </p:clrMapOvr>
</p:sld>
</file>

<file path=ppt/theme/theme1.xml><?xml version="1.0" encoding="utf-8"?>
<a:theme xmlns:a="http://schemas.openxmlformats.org/drawingml/2006/main" name="1_121111_ISFH_Folienvorlage_08">
  <a:themeElements>
    <a:clrScheme name="120928_ISFH">
      <a:dk1>
        <a:srgbClr val="000000"/>
      </a:dk1>
      <a:lt1>
        <a:srgbClr val="FFFFFF"/>
      </a:lt1>
      <a:dk2>
        <a:srgbClr val="3F739B"/>
      </a:dk2>
      <a:lt2>
        <a:srgbClr val="FFFFFF"/>
      </a:lt2>
      <a:accent1>
        <a:srgbClr val="3F739B"/>
      </a:accent1>
      <a:accent2>
        <a:srgbClr val="FDA023"/>
      </a:accent2>
      <a:accent3>
        <a:srgbClr val="4A7D2C"/>
      </a:accent3>
      <a:accent4>
        <a:srgbClr val="E78B80"/>
      </a:accent4>
      <a:accent5>
        <a:srgbClr val="EB5605"/>
      </a:accent5>
      <a:accent6>
        <a:srgbClr val="B9CA1A"/>
      </a:accent6>
      <a:hlink>
        <a:srgbClr val="3F739B"/>
      </a:hlink>
      <a:folHlink>
        <a:srgbClr val="3F739B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accent1"/>
            </a:solidFill>
            <a:sym typeface="Wingdings" pitchFamily="2" charset="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0" tIns="0" rIns="0" bIns="0" rtlCol="0">
        <a:spAutoFit/>
      </a:bodyPr>
      <a:lstStyle>
        <a:defPPr algn="l">
          <a:defRPr sz="2000"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509_ISFH_Folienmaster_16zu9_Seitenzahlen.potx" id="{6415A28A-D417-4798-BA05-BE22EB325F59}" vid="{29EB36E3-F670-4477-98C6-A2244DDAB9D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190509_ISFH_Folienmaster_16zu9_Seitenzahlen</Template>
  <TotalTime>0</TotalTime>
  <Words>852</Words>
  <Application>Microsoft Office PowerPoint</Application>
  <PresentationFormat>Breitbild</PresentationFormat>
  <Paragraphs>147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Symbol</vt:lpstr>
      <vt:lpstr>Wingdings</vt:lpstr>
      <vt:lpstr>1_121111_ISFH_Folienvorlage_08</vt:lpstr>
      <vt:lpstr>PowerPoint-Präsentation</vt:lpstr>
      <vt:lpstr>EL Basics</vt:lpstr>
      <vt:lpstr>EL Objektive</vt:lpstr>
      <vt:lpstr>Ref Charge - G1243</vt:lpstr>
      <vt:lpstr>Ref Charge - G1243 Zelle 02: Exposure Time</vt:lpstr>
      <vt:lpstr>Ref Charge - G1243</vt:lpstr>
      <vt:lpstr>Signal-Spannungs Kennlinie</vt:lpstr>
      <vt:lpstr>Ref Charge – G1331</vt:lpstr>
      <vt:lpstr>Ref Charge - G1331</vt:lpstr>
      <vt:lpstr>G1331, G1243: EL und S-Shape Vergleich</vt:lpstr>
      <vt:lpstr>P3T_063</vt:lpstr>
      <vt:lpstr>Fragen</vt:lpstr>
      <vt:lpstr>Literaturverzeichnis</vt:lpstr>
    </vt:vector>
  </TitlesOfParts>
  <Company>ISFH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Oberröhrmann</dc:creator>
  <cp:lastModifiedBy>Jonas Oberröhrmann</cp:lastModifiedBy>
  <cp:revision>54</cp:revision>
  <cp:lastPrinted>2015-11-19T10:48:32Z</cp:lastPrinted>
  <dcterms:created xsi:type="dcterms:W3CDTF">2021-10-29T12:17:52Z</dcterms:created>
  <dcterms:modified xsi:type="dcterms:W3CDTF">2021-11-03T13:00:26Z</dcterms:modified>
</cp:coreProperties>
</file>